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10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42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4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56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13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90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14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90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76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0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5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B3F8-D74E-4D0F-A72F-C3A65497E681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84A1B-156E-4BCD-8053-04AD60B1D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76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現代日本における女子の色の変遷</a:t>
            </a:r>
            <a:br>
              <a:rPr lang="ja-JP" altLang="en-US" sz="4000" dirty="0"/>
            </a:br>
            <a:r>
              <a:rPr lang="en-US" altLang="ja-JP" sz="3600" dirty="0"/>
              <a:t>―</a:t>
            </a:r>
            <a:r>
              <a:rPr lang="ja-JP" altLang="en-US" sz="3600" dirty="0"/>
              <a:t>アニメ史に基づく通時的比較研究</a:t>
            </a:r>
            <a:r>
              <a:rPr lang="en-US" altLang="ja-JP" sz="3600" dirty="0"/>
              <a:t>―</a:t>
            </a:r>
            <a:endParaRPr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若林</a:t>
            </a:r>
            <a:r>
              <a:rPr lang="ja-JP" altLang="en-US" dirty="0"/>
              <a:t>晃央（福島工業高等専門学校）</a:t>
            </a:r>
          </a:p>
          <a:p>
            <a:r>
              <a:rPr lang="ja-JP" altLang="en-US" dirty="0"/>
              <a:t>伊藤千紗（ティービーアール株式会社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347" y="660698"/>
            <a:ext cx="30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50" charset="-128"/>
              </a:rPr>
              <a:t>コンテンツ文化史学会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088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1970s</a:t>
            </a:r>
            <a:r>
              <a:rPr lang="ja-JP" altLang="en-US" dirty="0" smtClean="0"/>
              <a:t>ヒロイン</a:t>
            </a:r>
            <a:r>
              <a:rPr lang="en-US" altLang="ja-JP" dirty="0" smtClean="0"/>
              <a:t>86</a:t>
            </a:r>
            <a:r>
              <a:rPr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◆ピンクが赤を大きく</a:t>
            </a:r>
            <a:r>
              <a:rPr lang="ja-JP" altLang="en-US" sz="2400" dirty="0" smtClean="0"/>
              <a:t>上回る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</a:t>
            </a:r>
            <a:r>
              <a:rPr lang="ja-JP" altLang="en-US" sz="2400" dirty="0" smtClean="0"/>
              <a:t>「</a:t>
            </a:r>
            <a:r>
              <a:rPr lang="ja-JP" altLang="en-US" sz="2400" dirty="0"/>
              <a:t>ヒロインといえばピンク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◆寒色</a:t>
            </a:r>
            <a:r>
              <a:rPr lang="ja-JP" altLang="en-US" sz="2400" dirty="0"/>
              <a:t>系</a:t>
            </a:r>
            <a:r>
              <a:rPr lang="ja-JP" altLang="en-US" sz="2400" dirty="0" smtClean="0"/>
              <a:t>のヒロインも登場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ja-JP" altLang="en-US" sz="2400" dirty="0" smtClean="0"/>
              <a:t>黒髪が減少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⇒日本人でも茶髪が一般化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◆普通</a:t>
            </a:r>
            <a:r>
              <a:rPr lang="ja-JP" altLang="en-US" sz="2400" dirty="0"/>
              <a:t>の人間</a:t>
            </a:r>
            <a:r>
              <a:rPr lang="ja-JP" altLang="en-US" sz="2400" dirty="0" smtClean="0"/>
              <a:t>でも緑色の髪</a:t>
            </a:r>
            <a:r>
              <a:rPr lang="ja-JP" altLang="en-US" sz="2400" dirty="0"/>
              <a:t>色</a:t>
            </a:r>
            <a:r>
              <a:rPr lang="ja-JP" altLang="en-US" sz="2400" dirty="0" smtClean="0"/>
              <a:t>の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ヒロインが続々と登場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・「科学忍者隊ガッチャマン」</a:t>
            </a:r>
            <a:r>
              <a:rPr lang="ja-JP" altLang="en-US" sz="2000" dirty="0"/>
              <a:t>（</a:t>
            </a:r>
            <a:r>
              <a:rPr lang="en-US" altLang="ja-JP" sz="2000" dirty="0"/>
              <a:t>1972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白鳥の</a:t>
            </a:r>
            <a:r>
              <a:rPr lang="ja-JP" altLang="en-US" sz="2400" dirty="0" smtClean="0"/>
              <a:t>ジュン以降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1" y="3600011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17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1970s</a:t>
            </a:r>
            <a:r>
              <a:rPr kumimoji="1" lang="ja-JP" altLang="en-US" dirty="0" smtClean="0"/>
              <a:t>女主人公</a:t>
            </a:r>
            <a:r>
              <a:rPr kumimoji="1" lang="en-US" altLang="ja-JP" dirty="0" smtClean="0"/>
              <a:t>22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◆赤</a:t>
            </a:r>
            <a:r>
              <a:rPr lang="ja-JP" altLang="en-US" sz="2400" dirty="0"/>
              <a:t>が圧倒的</a:t>
            </a:r>
            <a:r>
              <a:rPr lang="ja-JP" altLang="en-US" sz="2400" dirty="0" smtClean="0"/>
              <a:t>多数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⇒「女主人公といえば赤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◆赤</a:t>
            </a:r>
            <a:r>
              <a:rPr lang="ja-JP" altLang="en-US" sz="2400" dirty="0"/>
              <a:t>以外の女主人公も</a:t>
            </a:r>
            <a:r>
              <a:rPr lang="ja-JP" altLang="en-US" sz="2400" dirty="0" smtClean="0"/>
              <a:t>登場</a:t>
            </a:r>
            <a:endParaRPr lang="ja-JP" altLang="en-US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◆髪色はヒロインと同様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⇒日本人でも茶髪が</a:t>
            </a:r>
            <a:r>
              <a:rPr lang="ja-JP" altLang="en-US" sz="2400" dirty="0" smtClean="0"/>
              <a:t>一般化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9" y="936014"/>
            <a:ext cx="3145199" cy="256907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8" y="3600002"/>
            <a:ext cx="3132396" cy="256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6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1980s</a:t>
            </a:r>
            <a:r>
              <a:rPr kumimoji="1" lang="ja-JP" altLang="en-US" dirty="0" smtClean="0"/>
              <a:t>ヒロイン</a:t>
            </a:r>
            <a:r>
              <a:rPr kumimoji="1" lang="en-US" altLang="ja-JP" dirty="0" smtClean="0"/>
              <a:t>85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◆ピンクと赤の</a:t>
            </a:r>
            <a:r>
              <a:rPr lang="ja-JP" altLang="en-US" sz="2400" dirty="0" smtClean="0"/>
              <a:t>差</a:t>
            </a:r>
            <a:r>
              <a:rPr lang="ja-JP" altLang="en-US" sz="2400" dirty="0"/>
              <a:t>が</a:t>
            </a:r>
            <a:r>
              <a:rPr lang="ja-JP" altLang="en-US" sz="2400" dirty="0" smtClean="0"/>
              <a:t>縮まる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⇒ピンクと赤の</a:t>
            </a:r>
            <a:r>
              <a:rPr lang="en-US" altLang="ja-JP" sz="2400" dirty="0"/>
              <a:t>2</a:t>
            </a:r>
            <a:r>
              <a:rPr lang="ja-JP" altLang="en-US" sz="2400" dirty="0"/>
              <a:t>巨頭</a:t>
            </a:r>
            <a:r>
              <a:rPr lang="ja-JP" altLang="en-US" sz="2400" dirty="0" smtClean="0"/>
              <a:t>時代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</a:t>
            </a:r>
            <a:r>
              <a:rPr lang="en-US" altLang="ja-JP" sz="2400" dirty="0"/>
              <a:t>1985</a:t>
            </a:r>
            <a:r>
              <a:rPr lang="ja-JP" altLang="en-US" sz="2400" dirty="0" smtClean="0"/>
              <a:t>年以降、緑色以外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カラフル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な</a:t>
            </a:r>
            <a:r>
              <a:rPr lang="ja-JP" altLang="en-US" sz="2400" dirty="0"/>
              <a:t>髪</a:t>
            </a:r>
            <a:r>
              <a:rPr lang="ja-JP" altLang="en-US" sz="2400" dirty="0" smtClean="0"/>
              <a:t>色の</a:t>
            </a:r>
            <a:r>
              <a:rPr lang="ja-JP" altLang="en-US" sz="2400" dirty="0"/>
              <a:t>ヒロイン</a:t>
            </a:r>
            <a:r>
              <a:rPr lang="ja-JP" altLang="en-US" sz="2400" dirty="0" smtClean="0"/>
              <a:t>が続々</a:t>
            </a:r>
            <a:r>
              <a:rPr lang="ja-JP" altLang="en-US" sz="2400" dirty="0"/>
              <a:t>と</a:t>
            </a:r>
            <a:r>
              <a:rPr lang="ja-JP" altLang="en-US" sz="2400" dirty="0" smtClean="0"/>
              <a:t>登場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⇒普通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日本人もカラフル</a:t>
            </a:r>
            <a:r>
              <a:rPr lang="ja-JP" altLang="en-US" sz="2400" dirty="0"/>
              <a:t>な髪</a:t>
            </a:r>
            <a:r>
              <a:rPr lang="ja-JP" altLang="en-US" sz="2400" dirty="0" smtClean="0"/>
              <a:t>色に</a:t>
            </a:r>
            <a:endParaRPr lang="en-US" altLang="ja-JP" sz="24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1" y="936013"/>
            <a:ext cx="3209212" cy="284220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1" y="3600011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1980s</a:t>
            </a:r>
            <a:r>
              <a:rPr kumimoji="1" lang="ja-JP" altLang="en-US" dirty="0" smtClean="0"/>
              <a:t>女主人公</a:t>
            </a:r>
            <a:r>
              <a:rPr kumimoji="1" lang="en-US" altLang="ja-JP" dirty="0" smtClean="0"/>
              <a:t>37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◆赤とピンクの</a:t>
            </a:r>
            <a:r>
              <a:rPr lang="ja-JP" altLang="en-US" sz="2400" dirty="0" smtClean="0"/>
              <a:t>差</a:t>
            </a:r>
            <a:r>
              <a:rPr lang="ja-JP" altLang="en-US" sz="2400" dirty="0"/>
              <a:t>が</a:t>
            </a:r>
            <a:r>
              <a:rPr lang="ja-JP" altLang="en-US" sz="2400" dirty="0" smtClean="0"/>
              <a:t>縮まる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⇒赤とピンクの</a:t>
            </a:r>
            <a:r>
              <a:rPr lang="en-US" altLang="ja-JP" sz="2400" dirty="0"/>
              <a:t>2</a:t>
            </a:r>
            <a:r>
              <a:rPr lang="ja-JP" altLang="en-US" sz="2400" dirty="0"/>
              <a:t>巨頭</a:t>
            </a:r>
            <a:r>
              <a:rPr lang="ja-JP" altLang="en-US" sz="2400" dirty="0" smtClean="0"/>
              <a:t>時代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◆青が増加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1980</a:t>
            </a:r>
            <a:r>
              <a:rPr lang="ja-JP" altLang="en-US" sz="2400" dirty="0"/>
              <a:t>年代前半に、魔法</a:t>
            </a:r>
            <a:r>
              <a:rPr lang="ja-JP" altLang="en-US" sz="2400" dirty="0" smtClean="0"/>
              <a:t>少女系で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様々なカラフル</a:t>
            </a:r>
            <a:r>
              <a:rPr lang="ja-JP" altLang="en-US" sz="2400" dirty="0"/>
              <a:t>な髪</a:t>
            </a:r>
            <a:r>
              <a:rPr lang="ja-JP" altLang="en-US" sz="2400" dirty="0" smtClean="0"/>
              <a:t>色が登場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・紫：「</a:t>
            </a:r>
            <a:r>
              <a:rPr lang="en-US" altLang="ja-JP" sz="2400" dirty="0"/>
              <a:t>Dr.</a:t>
            </a:r>
            <a:r>
              <a:rPr lang="ja-JP" altLang="en-US" sz="2400" dirty="0"/>
              <a:t>スランプ</a:t>
            </a:r>
            <a:r>
              <a:rPr lang="ja-JP" altLang="en-US" sz="2000" dirty="0"/>
              <a:t>　アラレちゃん</a:t>
            </a:r>
            <a:r>
              <a:rPr lang="ja-JP" altLang="en-US" sz="2400" dirty="0" smtClean="0"/>
              <a:t>」</a:t>
            </a:r>
            <a:r>
              <a:rPr lang="ja-JP" altLang="en-US" sz="2000" dirty="0" smtClean="0"/>
              <a:t>（</a:t>
            </a:r>
            <a:r>
              <a:rPr lang="en-US" altLang="ja-JP" sz="2000" dirty="0"/>
              <a:t>1981</a:t>
            </a:r>
            <a:r>
              <a:rPr lang="ja-JP" altLang="en-US" sz="2000" dirty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ja-JP" altLang="en-US" sz="2400" dirty="0"/>
              <a:t>ピンク</a:t>
            </a:r>
            <a:r>
              <a:rPr lang="ja-JP" altLang="en-US" sz="2400" dirty="0" smtClean="0"/>
              <a:t>：</a:t>
            </a:r>
            <a:r>
              <a:rPr lang="ja-JP" altLang="en-US" sz="2400" dirty="0"/>
              <a:t>「ミンキーモモ」</a:t>
            </a:r>
            <a:r>
              <a:rPr lang="ja-JP" altLang="en-US" sz="2000" dirty="0"/>
              <a:t>（</a:t>
            </a:r>
            <a:r>
              <a:rPr lang="en-US" altLang="ja-JP" sz="2000" dirty="0"/>
              <a:t>1982</a:t>
            </a:r>
            <a:r>
              <a:rPr lang="ja-JP" altLang="en-US" sz="2000" dirty="0"/>
              <a:t>）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400" dirty="0"/>
              <a:t>・水色：「魔法の妖精ペルシャ」</a:t>
            </a:r>
            <a:r>
              <a:rPr lang="ja-JP" altLang="en-US" sz="2000" dirty="0"/>
              <a:t>（</a:t>
            </a:r>
            <a:r>
              <a:rPr lang="en-US" altLang="ja-JP" sz="2000" dirty="0"/>
              <a:t>1984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400" dirty="0"/>
              <a:t>⇒髪色の</a:t>
            </a:r>
            <a:r>
              <a:rPr lang="ja-JP" altLang="en-US" sz="2400" dirty="0" smtClean="0"/>
              <a:t>多様化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1" y="936011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14" y="3600004"/>
            <a:ext cx="3204945" cy="267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1990s</a:t>
            </a:r>
            <a:r>
              <a:rPr kumimoji="1" lang="ja-JP" altLang="en-US" dirty="0" smtClean="0"/>
              <a:t>ヒロイン</a:t>
            </a:r>
            <a:r>
              <a:rPr kumimoji="1" lang="en-US" altLang="ja-JP" dirty="0" smtClean="0"/>
              <a:t>89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◆寒色</a:t>
            </a:r>
            <a:r>
              <a:rPr lang="ja-JP" altLang="en-US" sz="2400" dirty="0" smtClean="0"/>
              <a:t>系のヒロインが</a:t>
            </a:r>
            <a:r>
              <a:rPr lang="ja-JP" altLang="en-US" sz="2400" dirty="0"/>
              <a:t>増加した</a:t>
            </a:r>
            <a:r>
              <a:rPr lang="ja-JP" altLang="en-US" sz="2400" dirty="0" smtClean="0"/>
              <a:t>分、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赤が減少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◆髪色は特に変化なし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6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1990s</a:t>
            </a:r>
            <a:r>
              <a:rPr kumimoji="1" lang="ja-JP" altLang="en-US" dirty="0" smtClean="0"/>
              <a:t>女主人公</a:t>
            </a:r>
            <a:r>
              <a:rPr kumimoji="1" lang="en-US" altLang="ja-JP" dirty="0" smtClean="0"/>
              <a:t>47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◆衣装は特に変化なし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◆ピンクの髪</a:t>
            </a:r>
            <a:r>
              <a:rPr lang="ja-JP" altLang="en-US" sz="2400" dirty="0" smtClean="0"/>
              <a:t>色が急増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⇒主要な髪色として</a:t>
            </a:r>
            <a:r>
              <a:rPr lang="ja-JP" altLang="en-US" sz="2400" dirty="0" smtClean="0"/>
              <a:t>定着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◆衣装の色と髪色を対応</a:t>
            </a:r>
            <a:r>
              <a:rPr lang="ja-JP" altLang="en-US" sz="2400" dirty="0" smtClean="0"/>
              <a:t>させて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イメージカラー</a:t>
            </a:r>
            <a:r>
              <a:rPr lang="ja-JP" altLang="en-US" sz="2400" dirty="0"/>
              <a:t>とするデザイン</a:t>
            </a:r>
            <a:r>
              <a:rPr lang="ja-JP" altLang="en-US" sz="2400" dirty="0" smtClean="0"/>
              <a:t>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「</a:t>
            </a:r>
            <a:r>
              <a:rPr lang="ja-JP" altLang="en-US" sz="2400" dirty="0"/>
              <a:t>おジャ魔女どれ</a:t>
            </a:r>
            <a:r>
              <a:rPr lang="ja-JP" altLang="en-US" sz="2400" dirty="0" err="1"/>
              <a:t>み</a:t>
            </a:r>
            <a:r>
              <a:rPr lang="ja-JP" altLang="en-US" sz="2400" dirty="0"/>
              <a:t>」</a:t>
            </a:r>
            <a:r>
              <a:rPr lang="ja-JP" altLang="en-US" sz="2000" dirty="0"/>
              <a:t>（</a:t>
            </a:r>
            <a:r>
              <a:rPr lang="en-US" altLang="ja-JP" sz="2000" dirty="0"/>
              <a:t>1999</a:t>
            </a:r>
            <a:r>
              <a:rPr lang="ja-JP" altLang="en-US" sz="2000" dirty="0" smtClean="0"/>
              <a:t>）</a:t>
            </a:r>
            <a:r>
              <a:rPr lang="ja-JP" altLang="en-US" sz="2400" dirty="0" smtClean="0"/>
              <a:t>によって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成立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2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2000s</a:t>
            </a:r>
            <a:r>
              <a:rPr kumimoji="1" lang="ja-JP" altLang="en-US" dirty="0" smtClean="0"/>
              <a:t>ヒロイン</a:t>
            </a:r>
            <a:r>
              <a:rPr kumimoji="1" lang="en-US" altLang="ja-JP" dirty="0" smtClean="0"/>
              <a:t>96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◆ピンクと赤が共</a:t>
            </a:r>
            <a:r>
              <a:rPr lang="ja-JP" altLang="en-US" sz="2400" dirty="0" smtClean="0"/>
              <a:t>に減少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◆青が躍進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⇒多様な色の</a:t>
            </a:r>
            <a:r>
              <a:rPr lang="ja-JP" altLang="en-US" sz="2400" dirty="0" smtClean="0"/>
              <a:t>ヒロインが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バランス</a:t>
            </a:r>
            <a:r>
              <a:rPr lang="ja-JP" altLang="en-US" sz="2400" dirty="0"/>
              <a:t>よく活躍する</a:t>
            </a:r>
            <a:r>
              <a:rPr lang="ja-JP" altLang="en-US" sz="2400" dirty="0" smtClean="0"/>
              <a:t>時代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◆カラフルな髪色</a:t>
            </a:r>
            <a:r>
              <a:rPr lang="ja-JP" altLang="en-US" sz="2400" dirty="0" smtClean="0"/>
              <a:t>が増加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◆衣装</a:t>
            </a:r>
            <a:r>
              <a:rPr lang="ja-JP" altLang="en-US" sz="2400" dirty="0"/>
              <a:t>の色の割合に比例した</a:t>
            </a:r>
            <a:r>
              <a:rPr lang="ja-JP" altLang="en-US" sz="2400" dirty="0" smtClean="0"/>
              <a:t>割合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・ピンク、青、赤の順に</a:t>
            </a:r>
            <a:r>
              <a:rPr lang="ja-JP" altLang="en-US" sz="2400" dirty="0" smtClean="0"/>
              <a:t>多い</a:t>
            </a:r>
            <a:endParaRPr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2000s</a:t>
            </a:r>
            <a:r>
              <a:rPr kumimoji="1" lang="ja-JP" altLang="en-US" dirty="0" smtClean="0"/>
              <a:t>女主人公</a:t>
            </a:r>
            <a:r>
              <a:rPr kumimoji="1" lang="en-US" altLang="ja-JP" dirty="0" smtClean="0"/>
              <a:t>39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◆赤が急落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◆ピンクが増加して、圧倒的多数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⇒「女主人公といえばピンク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◆カラフルな髪</a:t>
            </a:r>
            <a:r>
              <a:rPr lang="ja-JP" altLang="en-US" sz="2400" dirty="0" smtClean="0"/>
              <a:t>色ではピンク</a:t>
            </a:r>
            <a:r>
              <a:rPr lang="ja-JP" altLang="en-US" sz="2400" dirty="0"/>
              <a:t>が</a:t>
            </a:r>
            <a:r>
              <a:rPr lang="ja-JP" altLang="en-US" sz="2400" dirty="0" smtClean="0"/>
              <a:t>突出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</a:t>
            </a:r>
            <a:r>
              <a:rPr lang="ja-JP" altLang="en-US" sz="2400" dirty="0" smtClean="0"/>
              <a:t>ピンク</a:t>
            </a:r>
            <a:r>
              <a:rPr lang="ja-JP" altLang="en-US" sz="2400" dirty="0"/>
              <a:t>の髪</a:t>
            </a:r>
            <a:r>
              <a:rPr lang="ja-JP" altLang="en-US" sz="2400" dirty="0" smtClean="0"/>
              <a:t>色</a:t>
            </a:r>
            <a:r>
              <a:rPr lang="en-US" altLang="ja-JP" sz="2400" dirty="0" smtClean="0"/>
              <a:t>7</a:t>
            </a:r>
            <a:r>
              <a:rPr lang="ja-JP" altLang="en-US" sz="2400" dirty="0"/>
              <a:t>人の</a:t>
            </a:r>
            <a:r>
              <a:rPr lang="ja-JP" altLang="en-US" sz="2400" dirty="0" smtClean="0"/>
              <a:t>うち</a:t>
            </a:r>
            <a:r>
              <a:rPr lang="en-US" altLang="ja-JP" sz="2400" dirty="0" smtClean="0"/>
              <a:t>5</a:t>
            </a:r>
            <a:r>
              <a:rPr lang="ja-JP" altLang="en-US" sz="2400" dirty="0"/>
              <a:t>人</a:t>
            </a:r>
            <a:r>
              <a:rPr lang="ja-JP" altLang="en-US" sz="2400" dirty="0" smtClean="0"/>
              <a:t>が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衣装</a:t>
            </a:r>
            <a:r>
              <a:rPr lang="ja-JP" altLang="en-US" sz="2400" dirty="0"/>
              <a:t>もピンクで</a:t>
            </a:r>
            <a:r>
              <a:rPr lang="ja-JP" altLang="en-US" sz="2400" dirty="0" smtClean="0"/>
              <a:t>統一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⇒「おジャ魔女どれ</a:t>
            </a:r>
            <a:r>
              <a:rPr lang="ja-JP" altLang="en-US" sz="2400" dirty="0" err="1"/>
              <a:t>み</a:t>
            </a:r>
            <a:r>
              <a:rPr lang="ja-JP" altLang="en-US" sz="2400" dirty="0"/>
              <a:t>」</a:t>
            </a:r>
            <a:r>
              <a:rPr lang="ja-JP" altLang="en-US" sz="2000" dirty="0"/>
              <a:t>（</a:t>
            </a:r>
            <a:r>
              <a:rPr lang="en-US" altLang="ja-JP" sz="2000" dirty="0"/>
              <a:t>1999</a:t>
            </a:r>
            <a:r>
              <a:rPr lang="ja-JP" altLang="en-US" sz="2000" dirty="0"/>
              <a:t>）</a:t>
            </a:r>
            <a:r>
              <a:rPr lang="ja-JP" altLang="en-US" sz="2400" dirty="0" smtClean="0"/>
              <a:t>の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影響</a:t>
            </a:r>
            <a:r>
              <a:rPr lang="ja-JP" altLang="en-US" sz="2400" dirty="0"/>
              <a:t>が伺える</a:t>
            </a:r>
          </a:p>
          <a:p>
            <a:pPr marL="0" indent="0">
              <a:buNone/>
            </a:pP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1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2010s</a:t>
            </a:r>
            <a:r>
              <a:rPr kumimoji="1" lang="ja-JP" altLang="en-US" dirty="0" smtClean="0"/>
              <a:t>ヒロイン</a:t>
            </a:r>
            <a:r>
              <a:rPr kumimoji="1" lang="en-US" altLang="ja-JP" dirty="0" smtClean="0"/>
              <a:t>92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kumimoji="1" lang="en-US" altLang="ja-JP" sz="2400" dirty="0" smtClean="0"/>
              <a:t>2000s</a:t>
            </a:r>
            <a:r>
              <a:rPr kumimoji="1" lang="ja-JP" altLang="en-US" sz="2400" dirty="0" smtClean="0"/>
              <a:t>と大きくは変わらず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◆ピンクが増加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⇒ピンク</a:t>
            </a:r>
            <a:r>
              <a:rPr lang="ja-JP" altLang="en-US" sz="2400" dirty="0" smtClean="0"/>
              <a:t>が他</a:t>
            </a:r>
            <a:r>
              <a:rPr lang="ja-JP" altLang="en-US" sz="2400" dirty="0"/>
              <a:t>の色を</a:t>
            </a:r>
            <a:r>
              <a:rPr lang="ja-JP" altLang="en-US" sz="2400" dirty="0" smtClean="0"/>
              <a:t>圧倒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◆髪色は特に変化</a:t>
            </a:r>
            <a:r>
              <a:rPr lang="ja-JP" altLang="en-US" sz="2400" dirty="0" smtClean="0"/>
              <a:t>なし</a:t>
            </a:r>
            <a:endParaRPr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2010s</a:t>
            </a:r>
            <a:r>
              <a:rPr lang="ja-JP" altLang="en-US" dirty="0" smtClean="0"/>
              <a:t>女主人公</a:t>
            </a:r>
            <a:r>
              <a:rPr lang="en-US" altLang="ja-JP" dirty="0" smtClean="0"/>
              <a:t>51</a:t>
            </a:r>
            <a:r>
              <a:rPr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◆衣装</a:t>
            </a:r>
            <a:r>
              <a:rPr lang="ja-JP" altLang="en-US" sz="2400" dirty="0"/>
              <a:t>は特に変化</a:t>
            </a:r>
            <a:r>
              <a:rPr lang="ja-JP" altLang="en-US" sz="2400" dirty="0" smtClean="0"/>
              <a:t>なし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⇒ピンクが他の色を</a:t>
            </a:r>
            <a:r>
              <a:rPr lang="ja-JP" altLang="en-US" sz="2400" dirty="0" smtClean="0"/>
              <a:t>圧倒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◆髪</a:t>
            </a:r>
            <a:r>
              <a:rPr lang="ja-JP" altLang="en-US" sz="2400" dirty="0" smtClean="0"/>
              <a:t>色も特</a:t>
            </a:r>
            <a:r>
              <a:rPr lang="ja-JP" altLang="en-US" sz="2400" dirty="0"/>
              <a:t>に変化</a:t>
            </a:r>
            <a:r>
              <a:rPr lang="ja-JP" altLang="en-US" sz="2400" dirty="0" smtClean="0"/>
              <a:t>なし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・カラフルな髪色はピンクほぼ</a:t>
            </a:r>
            <a:r>
              <a:rPr lang="ja-JP" altLang="en-US" sz="2400" dirty="0" smtClean="0"/>
              <a:t>一色</a:t>
            </a:r>
            <a:endParaRPr lang="en-US" altLang="ja-JP" sz="2400" dirty="0" smtClean="0"/>
          </a:p>
          <a:p>
            <a:pPr marL="0" indent="0">
              <a:buNone/>
            </a:pPr>
            <a:endParaRPr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90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研究背景①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◆現代日本社会において、女性を象徴する色として　　　　　赤が使われることが多い。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・トイレマーク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・ランドセルの色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・「紅一点」などの言葉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⇒古いアニメ作品のヒロインには</a:t>
            </a:r>
            <a:r>
              <a:rPr lang="ja-JP" altLang="en-US" sz="2400" dirty="0"/>
              <a:t>、</a:t>
            </a:r>
            <a:r>
              <a:rPr lang="ja-JP" altLang="en-US" sz="2400" dirty="0" smtClean="0"/>
              <a:t>赤い服が多い。</a:t>
            </a:r>
            <a:endParaRPr lang="en-US" altLang="ja-JP" sz="24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000" y="2520000"/>
            <a:ext cx="11906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38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まとめ：衣装の色の</a:t>
            </a:r>
            <a:r>
              <a:rPr lang="ja-JP" altLang="en-US" dirty="0" smtClean="0"/>
              <a:t>変遷①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1960</a:t>
            </a:r>
            <a:r>
              <a:rPr lang="ja-JP" altLang="en-US" sz="2400" dirty="0" smtClean="0"/>
              <a:t>年代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・女</a:t>
            </a:r>
            <a:r>
              <a:rPr lang="ja-JP" altLang="en-US" sz="2400" dirty="0"/>
              <a:t>主人公は赤</a:t>
            </a:r>
            <a:r>
              <a:rPr lang="en-US" altLang="ja-JP" sz="2400" dirty="0"/>
              <a:t>1</a:t>
            </a:r>
            <a:r>
              <a:rPr lang="ja-JP" altLang="en-US" sz="2400" dirty="0"/>
              <a:t>択</a:t>
            </a:r>
            <a:r>
              <a:rPr lang="ja-JP" altLang="en-US" sz="2400" dirty="0" smtClean="0"/>
              <a:t>、　ヒロイン</a:t>
            </a:r>
            <a:r>
              <a:rPr lang="ja-JP" altLang="en-US" sz="2400" dirty="0"/>
              <a:t>は基本的に赤か</a:t>
            </a:r>
            <a:r>
              <a:rPr lang="ja-JP" altLang="en-US" sz="2400" dirty="0" smtClean="0"/>
              <a:t>ピンク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・もしくは暖色</a:t>
            </a:r>
            <a:r>
              <a:rPr lang="ja-JP" altLang="en-US" sz="2400" dirty="0"/>
              <a:t>系の</a:t>
            </a:r>
            <a:r>
              <a:rPr lang="ja-JP" altLang="en-US" sz="2400" dirty="0" smtClean="0"/>
              <a:t>色、　普通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女性に</a:t>
            </a:r>
            <a:r>
              <a:rPr lang="ja-JP" altLang="en-US" sz="2400" dirty="0"/>
              <a:t>青</a:t>
            </a:r>
            <a:r>
              <a:rPr lang="ja-JP" altLang="en-US" sz="2400" dirty="0" smtClean="0"/>
              <a:t>は考えられない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</a:t>
            </a:r>
            <a:r>
              <a:rPr lang="en-US" altLang="ja-JP" sz="2400" dirty="0" smtClean="0"/>
              <a:t>1970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・「</a:t>
            </a:r>
            <a:r>
              <a:rPr lang="ja-JP" altLang="en-US" sz="2400" dirty="0"/>
              <a:t>ヒロインといえばピンク」だ</a:t>
            </a:r>
            <a:r>
              <a:rPr lang="ja-JP" altLang="en-US" sz="2400" dirty="0" smtClean="0"/>
              <a:t>が、「</a:t>
            </a:r>
            <a:r>
              <a:rPr lang="ja-JP" altLang="en-US" sz="2400" dirty="0"/>
              <a:t>女主人公といえば赤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⇒棲み分け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状況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・寒色</a:t>
            </a:r>
            <a:r>
              <a:rPr lang="ja-JP" altLang="en-US" sz="2400" dirty="0"/>
              <a:t>系のキャラクター</a:t>
            </a:r>
            <a:r>
              <a:rPr lang="ja-JP" altLang="en-US" sz="2400" dirty="0" smtClean="0"/>
              <a:t>も誕生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1980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・共に、赤</a:t>
            </a:r>
            <a:r>
              <a:rPr lang="ja-JP" altLang="en-US" sz="2400" dirty="0"/>
              <a:t>とピンクが</a:t>
            </a:r>
            <a:r>
              <a:rPr lang="ja-JP" altLang="en-US" sz="2400" dirty="0" smtClean="0"/>
              <a:t>女性を</a:t>
            </a:r>
            <a:r>
              <a:rPr lang="ja-JP" altLang="en-US" sz="2400" dirty="0"/>
              <a:t>象徴する</a:t>
            </a:r>
            <a:r>
              <a:rPr lang="en-US" altLang="ja-JP" sz="2400" dirty="0"/>
              <a:t>2</a:t>
            </a:r>
            <a:r>
              <a:rPr lang="ja-JP" altLang="en-US" sz="2400" dirty="0" smtClean="0"/>
              <a:t>色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⇒ヒロイン</a:t>
            </a:r>
            <a:r>
              <a:rPr lang="ja-JP" altLang="en-US" sz="2400" dirty="0"/>
              <a:t>と女主人公の</a:t>
            </a:r>
            <a:r>
              <a:rPr lang="ja-JP" altLang="en-US" sz="2400" dirty="0" smtClean="0"/>
              <a:t>差はなくなった。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2953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まとめ：衣装の色の</a:t>
            </a:r>
            <a:r>
              <a:rPr lang="ja-JP" altLang="en-US" dirty="0" smtClean="0"/>
              <a:t>変遷②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◆</a:t>
            </a:r>
            <a:r>
              <a:rPr lang="en-US" altLang="ja-JP" dirty="0"/>
              <a:t>1990</a:t>
            </a:r>
            <a:r>
              <a:rPr lang="ja-JP" altLang="en-US" dirty="0" smtClean="0"/>
              <a:t>年代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・ヒロインにおいて、赤が減少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◆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年代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・共に、赤</a:t>
            </a:r>
            <a:r>
              <a:rPr lang="ja-JP" altLang="en-US" dirty="0"/>
              <a:t>の減少が</a:t>
            </a:r>
            <a:r>
              <a:rPr lang="ja-JP" altLang="en-US" dirty="0" smtClean="0"/>
              <a:t>加速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・ヒロイン</a:t>
            </a:r>
            <a:r>
              <a:rPr lang="ja-JP" altLang="en-US" dirty="0"/>
              <a:t>では</a:t>
            </a:r>
            <a:r>
              <a:rPr lang="ja-JP" altLang="en-US" dirty="0" smtClean="0"/>
              <a:t>、青が急増し、多様</a:t>
            </a:r>
            <a:r>
              <a:rPr lang="ja-JP" altLang="en-US" dirty="0"/>
              <a:t>な</a:t>
            </a:r>
            <a:r>
              <a:rPr lang="ja-JP" altLang="en-US" dirty="0" smtClean="0"/>
              <a:t>色が</a:t>
            </a:r>
            <a:r>
              <a:rPr lang="ja-JP" altLang="en-US" dirty="0"/>
              <a:t>バランスよく</a:t>
            </a:r>
            <a:r>
              <a:rPr lang="ja-JP" altLang="en-US" dirty="0" smtClean="0"/>
              <a:t>活躍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・女</a:t>
            </a:r>
            <a:r>
              <a:rPr lang="ja-JP" altLang="en-US" dirty="0"/>
              <a:t>主人公では</a:t>
            </a:r>
            <a:r>
              <a:rPr lang="ja-JP" altLang="en-US" dirty="0" smtClean="0"/>
              <a:t>、ピンク</a:t>
            </a:r>
            <a:r>
              <a:rPr lang="ja-JP" altLang="en-US" dirty="0"/>
              <a:t>の割合</a:t>
            </a:r>
            <a:r>
              <a:rPr lang="ja-JP" altLang="en-US" dirty="0" smtClean="0"/>
              <a:t>が急増し、圧倒的多数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◆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年代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</a:t>
            </a:r>
            <a:r>
              <a:rPr lang="en-US" altLang="ja-JP" dirty="0" smtClean="0"/>
              <a:t>2000</a:t>
            </a:r>
            <a:r>
              <a:rPr lang="ja-JP" altLang="en-US" dirty="0"/>
              <a:t>年代の流れは</a:t>
            </a:r>
            <a:r>
              <a:rPr lang="ja-JP" altLang="en-US" dirty="0" smtClean="0"/>
              <a:t>変わらず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・女</a:t>
            </a:r>
            <a:r>
              <a:rPr lang="ja-JP" altLang="en-US" dirty="0"/>
              <a:t>主人公の影響を受けたのか、ヒロインでも</a:t>
            </a:r>
            <a:r>
              <a:rPr lang="ja-JP" altLang="en-US" dirty="0" smtClean="0"/>
              <a:t>ピンクが増加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⇒女子の色</a:t>
            </a:r>
            <a:r>
              <a:rPr lang="ja-JP" altLang="en-US" dirty="0"/>
              <a:t>と言えば</a:t>
            </a:r>
            <a:r>
              <a:rPr lang="ja-JP" altLang="en-US" dirty="0" smtClean="0"/>
              <a:t>、まずピンクが挙がる</a:t>
            </a:r>
            <a:r>
              <a:rPr lang="ja-JP" altLang="en-US" dirty="0"/>
              <a:t>ような</a:t>
            </a:r>
            <a:r>
              <a:rPr lang="ja-JP" altLang="en-US" dirty="0" smtClean="0"/>
              <a:t>状況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20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まとめ：髪色</a:t>
            </a:r>
            <a:r>
              <a:rPr lang="ja-JP" altLang="en-US" dirty="0" smtClean="0"/>
              <a:t>の茶髪化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1960</a:t>
            </a:r>
            <a:r>
              <a:rPr lang="ja-JP" altLang="en-US" sz="2400" dirty="0" smtClean="0"/>
              <a:t>年代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・男女</a:t>
            </a:r>
            <a:r>
              <a:rPr lang="ja-JP" altLang="en-US" sz="2400" dirty="0"/>
              <a:t>を問わず、日本人</a:t>
            </a:r>
            <a:r>
              <a:rPr lang="ja-JP" altLang="en-US" sz="2400" dirty="0" smtClean="0"/>
              <a:t>らしい黒髪が一般的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 smtClean="0"/>
              <a:t>1970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・男性は</a:t>
            </a:r>
            <a:r>
              <a:rPr lang="ja-JP" altLang="en-US" sz="2400" dirty="0"/>
              <a:t>黒髪でも、</a:t>
            </a:r>
            <a:r>
              <a:rPr lang="ja-JP" altLang="en-US" sz="2400" dirty="0" smtClean="0"/>
              <a:t>女性は茶</a:t>
            </a:r>
            <a:r>
              <a:rPr lang="ja-JP" altLang="en-US" sz="2400" dirty="0"/>
              <a:t>髪で描かれることが</a:t>
            </a:r>
            <a:r>
              <a:rPr lang="ja-JP" altLang="en-US" sz="2400" dirty="0" smtClean="0"/>
              <a:t>一般化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</a:t>
            </a:r>
            <a:r>
              <a:rPr lang="ja-JP" altLang="en-US" sz="2400" dirty="0" smtClean="0"/>
              <a:t>現在</a:t>
            </a:r>
            <a:r>
              <a:rPr lang="ja-JP" altLang="en-US" sz="2400" dirty="0"/>
              <a:t>でも、頭髪を派手な色に変色する若者は珍しいが、若干明るく茶髪に変色する若者は少なからずおり</a:t>
            </a:r>
            <a:r>
              <a:rPr lang="ja-JP" altLang="en-US" sz="2400" dirty="0" smtClean="0"/>
              <a:t>、男性</a:t>
            </a:r>
            <a:r>
              <a:rPr lang="ja-JP" altLang="en-US" sz="2400" dirty="0"/>
              <a:t>より</a:t>
            </a:r>
            <a:r>
              <a:rPr lang="ja-JP" altLang="en-US" sz="2400" dirty="0" smtClean="0"/>
              <a:t>女性に</a:t>
            </a:r>
            <a:r>
              <a:rPr lang="ja-JP" altLang="en-US" sz="2400" dirty="0"/>
              <a:t>多いように</a:t>
            </a:r>
            <a:r>
              <a:rPr lang="ja-JP" altLang="en-US" sz="2400" dirty="0" smtClean="0"/>
              <a:t>見受けられる。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⇒この時代の子供向けアニメが女性</a:t>
            </a:r>
            <a:r>
              <a:rPr lang="ja-JP" altLang="en-US" sz="2400" dirty="0"/>
              <a:t>キャラクターの髪色</a:t>
            </a:r>
            <a:r>
              <a:rPr lang="ja-JP" altLang="en-US" sz="2400" dirty="0" smtClean="0"/>
              <a:t>を　茶色</a:t>
            </a:r>
            <a:r>
              <a:rPr lang="ja-JP" altLang="en-US" sz="2400" dirty="0"/>
              <a:t>で</a:t>
            </a:r>
            <a:r>
              <a:rPr lang="ja-JP" altLang="en-US" sz="2400" dirty="0" smtClean="0"/>
              <a:t>描くよう</a:t>
            </a:r>
            <a:r>
              <a:rPr lang="ja-JP" altLang="en-US" sz="2400" dirty="0"/>
              <a:t>になったことで、茶髪の女性に違和感を覚えなく</a:t>
            </a:r>
            <a:r>
              <a:rPr lang="ja-JP" altLang="en-US" sz="2400" dirty="0" smtClean="0"/>
              <a:t>なったことが関係</a:t>
            </a:r>
            <a:r>
              <a:rPr lang="ja-JP" altLang="en-US" sz="2400" dirty="0"/>
              <a:t>している</a:t>
            </a:r>
            <a:r>
              <a:rPr lang="ja-JP" altLang="en-US" sz="2400" dirty="0" smtClean="0"/>
              <a:t>可能性</a:t>
            </a:r>
            <a:r>
              <a:rPr lang="ja-JP" altLang="en-US" sz="2400" dirty="0"/>
              <a:t>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5750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r>
              <a:rPr lang="ja-JP" altLang="en-US" dirty="0" smtClean="0"/>
              <a:t>：カラフルな髪色の変遷①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 smtClean="0"/>
              <a:t>◆</a:t>
            </a:r>
            <a:r>
              <a:rPr lang="en-US" altLang="ja-JP" sz="2400" dirty="0" smtClean="0"/>
              <a:t>1960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・「</a:t>
            </a:r>
            <a:r>
              <a:rPr lang="ja-JP" altLang="en-US" sz="2400" dirty="0"/>
              <a:t>がんばれ！マリンキッド」</a:t>
            </a:r>
            <a:r>
              <a:rPr lang="ja-JP" altLang="en-US" sz="2000" dirty="0"/>
              <a:t>（</a:t>
            </a:r>
            <a:r>
              <a:rPr lang="en-US" altLang="ja-JP" sz="2000" dirty="0"/>
              <a:t>1966</a:t>
            </a:r>
            <a:r>
              <a:rPr lang="ja-JP" altLang="en-US" sz="2000" dirty="0"/>
              <a:t>）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ネプティーナが最初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⇒緑色の髪色は、人魚</a:t>
            </a:r>
            <a:r>
              <a:rPr lang="ja-JP" altLang="en-US" sz="2400" dirty="0"/>
              <a:t>と</a:t>
            </a:r>
            <a:r>
              <a:rPr lang="ja-JP" altLang="en-US" sz="2400" dirty="0" smtClean="0"/>
              <a:t>いう設定でも、定着しなかった模様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</a:t>
            </a:r>
            <a:r>
              <a:rPr lang="en-US" altLang="ja-JP" sz="2400" dirty="0" smtClean="0"/>
              <a:t>1970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・「</a:t>
            </a:r>
            <a:r>
              <a:rPr lang="ja-JP" altLang="en-US" sz="2400" dirty="0"/>
              <a:t>科学忍者隊ガッチャマン」</a:t>
            </a:r>
            <a:r>
              <a:rPr lang="ja-JP" altLang="en-US" sz="2000" dirty="0"/>
              <a:t>（</a:t>
            </a:r>
            <a:r>
              <a:rPr lang="en-US" altLang="ja-JP" sz="2000" dirty="0"/>
              <a:t>1972</a:t>
            </a:r>
            <a:r>
              <a:rPr lang="ja-JP" altLang="en-US" sz="2000" dirty="0"/>
              <a:t>）</a:t>
            </a:r>
            <a:r>
              <a:rPr lang="ja-JP" altLang="en-US" sz="2400" dirty="0"/>
              <a:t>の白鳥の</a:t>
            </a:r>
            <a:r>
              <a:rPr lang="ja-JP" altLang="en-US" sz="2400" dirty="0" smtClean="0"/>
              <a:t>ジュン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⇒これ以降、普通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日本人でも</a:t>
            </a:r>
            <a:r>
              <a:rPr lang="ja-JP" altLang="en-US" sz="2400" dirty="0"/>
              <a:t>、緑の髪色のヒロイン</a:t>
            </a:r>
            <a:r>
              <a:rPr lang="ja-JP" altLang="en-US" sz="2400" dirty="0" smtClean="0"/>
              <a:t>が登場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</a:t>
            </a:r>
            <a:r>
              <a:rPr lang="en-US" altLang="ja-JP" sz="2400" dirty="0" smtClean="0"/>
              <a:t>1980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</a:t>
            </a:r>
            <a:r>
              <a:rPr lang="en-US" altLang="ja-JP" sz="2400" dirty="0"/>
              <a:t>1980</a:t>
            </a:r>
            <a:r>
              <a:rPr lang="ja-JP" altLang="en-US" sz="2400" dirty="0"/>
              <a:t>年代前半の魔法</a:t>
            </a:r>
            <a:r>
              <a:rPr lang="ja-JP" altLang="en-US" sz="2400" dirty="0" smtClean="0"/>
              <a:t>少女系アニメ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⇒</a:t>
            </a:r>
            <a:r>
              <a:rPr lang="ja-JP" altLang="en-US" sz="2400" dirty="0"/>
              <a:t>紫やピンクや</a:t>
            </a:r>
            <a:r>
              <a:rPr lang="ja-JP" altLang="en-US" sz="2400" dirty="0" smtClean="0"/>
              <a:t>水色など、様々</a:t>
            </a:r>
            <a:r>
              <a:rPr lang="ja-JP" altLang="en-US" sz="2400" dirty="0"/>
              <a:t>な髪色が登場</a:t>
            </a:r>
          </a:p>
          <a:p>
            <a:pPr marL="0" indent="0">
              <a:buNone/>
            </a:pPr>
            <a:r>
              <a:rPr lang="ja-JP" altLang="en-US" sz="2400" dirty="0" smtClean="0"/>
              <a:t>　・</a:t>
            </a:r>
            <a:r>
              <a:rPr lang="en-US" altLang="ja-JP" sz="2400" dirty="0"/>
              <a:t>1985</a:t>
            </a:r>
            <a:r>
              <a:rPr lang="ja-JP" altLang="en-US" sz="2400" dirty="0"/>
              <a:t>年以降は</a:t>
            </a:r>
            <a:r>
              <a:rPr lang="ja-JP" altLang="en-US" sz="2400" dirty="0" smtClean="0"/>
              <a:t>ヒロインにも</a:t>
            </a:r>
            <a:r>
              <a:rPr lang="ja-JP" altLang="en-US" sz="2400" dirty="0"/>
              <a:t>カラフルな髪色が浸透</a:t>
            </a:r>
          </a:p>
          <a:p>
            <a:pPr marL="0" indent="0">
              <a:buNone/>
            </a:pPr>
            <a:r>
              <a:rPr lang="ja-JP" altLang="en-US" sz="2400" dirty="0" smtClean="0"/>
              <a:t>　⇒アニメでは、普通</a:t>
            </a:r>
            <a:r>
              <a:rPr lang="ja-JP" altLang="en-US" sz="2400" dirty="0"/>
              <a:t>の日本人でもカラフルな髪</a:t>
            </a:r>
            <a:r>
              <a:rPr lang="ja-JP" altLang="en-US" sz="2400" dirty="0" smtClean="0"/>
              <a:t>色</a:t>
            </a:r>
            <a:r>
              <a:rPr lang="ja-JP" altLang="en-US" sz="2400" dirty="0"/>
              <a:t>に</a:t>
            </a:r>
          </a:p>
        </p:txBody>
      </p:sp>
    </p:spTree>
    <p:extLst>
      <p:ext uri="{BB962C8B-B14F-4D97-AF65-F5344CB8AC3E}">
        <p14:creationId xmlns:p14="http://schemas.microsoft.com/office/powerpoint/2010/main" val="2344550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r>
              <a:rPr lang="ja-JP" altLang="en-US" dirty="0" smtClean="0"/>
              <a:t>：カラフルな髪色の変遷②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1990</a:t>
            </a:r>
            <a:r>
              <a:rPr lang="ja-JP" altLang="en-US" sz="2400" dirty="0" smtClean="0"/>
              <a:t>年代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・ピンク</a:t>
            </a:r>
            <a:r>
              <a:rPr lang="ja-JP" altLang="en-US" sz="2400" dirty="0"/>
              <a:t>の髪</a:t>
            </a:r>
            <a:r>
              <a:rPr lang="ja-JP" altLang="en-US" sz="2400" dirty="0" smtClean="0"/>
              <a:t>色の女主人公が増加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⇒主要</a:t>
            </a:r>
            <a:r>
              <a:rPr lang="ja-JP" altLang="en-US" sz="2400" dirty="0"/>
              <a:t>な髪色として</a:t>
            </a:r>
            <a:r>
              <a:rPr lang="ja-JP" altLang="en-US" sz="2400" dirty="0" smtClean="0"/>
              <a:t>定着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・「</a:t>
            </a:r>
            <a:r>
              <a:rPr lang="ja-JP" altLang="en-US" sz="2400" dirty="0"/>
              <a:t>おジャ魔女どれ</a:t>
            </a:r>
            <a:r>
              <a:rPr lang="ja-JP" altLang="en-US" sz="2400" dirty="0" err="1"/>
              <a:t>み</a:t>
            </a:r>
            <a:r>
              <a:rPr lang="ja-JP" altLang="en-US" sz="2400" dirty="0"/>
              <a:t>」</a:t>
            </a:r>
            <a:r>
              <a:rPr lang="ja-JP" altLang="en-US" sz="2000" dirty="0"/>
              <a:t>（</a:t>
            </a:r>
            <a:r>
              <a:rPr lang="en-US" altLang="ja-JP" sz="2000" dirty="0"/>
              <a:t>1999</a:t>
            </a:r>
            <a:r>
              <a:rPr lang="ja-JP" altLang="en-US" sz="2000" dirty="0" smtClean="0"/>
              <a:t>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400" dirty="0" smtClean="0"/>
              <a:t>　⇒衣装</a:t>
            </a:r>
            <a:r>
              <a:rPr lang="ja-JP" altLang="en-US" sz="2400" dirty="0"/>
              <a:t>の色と髪色を対応</a:t>
            </a:r>
            <a:r>
              <a:rPr lang="ja-JP" altLang="en-US" sz="2400" dirty="0" smtClean="0"/>
              <a:t>させてイメージカラー化、浸透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 smtClean="0"/>
              <a:t>2000</a:t>
            </a:r>
            <a:r>
              <a:rPr lang="ja-JP" altLang="en-US" sz="2400" dirty="0" smtClean="0"/>
              <a:t>年代以降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・カラフル</a:t>
            </a:r>
            <a:r>
              <a:rPr lang="ja-JP" altLang="en-US" sz="2400" dirty="0"/>
              <a:t>な髪</a:t>
            </a:r>
            <a:r>
              <a:rPr lang="ja-JP" altLang="en-US" sz="2400" dirty="0" smtClean="0"/>
              <a:t>色は</a:t>
            </a:r>
            <a:r>
              <a:rPr lang="ja-JP" altLang="en-US" sz="2400" dirty="0"/>
              <a:t>、衣装</a:t>
            </a:r>
            <a:r>
              <a:rPr lang="ja-JP" altLang="en-US" sz="2400" dirty="0" smtClean="0"/>
              <a:t>の色</a:t>
            </a:r>
            <a:r>
              <a:rPr lang="ja-JP" altLang="en-US" sz="2400" dirty="0"/>
              <a:t>の割合に</a:t>
            </a:r>
            <a:r>
              <a:rPr lang="ja-JP" altLang="en-US" sz="2400" dirty="0" smtClean="0"/>
              <a:t>比例しつつ増加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 smtClean="0"/>
          </a:p>
          <a:p>
            <a:pPr marL="0" indent="0">
              <a:buNone/>
            </a:pPr>
            <a:r>
              <a:rPr lang="ja-JP" altLang="en-US" sz="2400" dirty="0" smtClean="0"/>
              <a:t>⇒今後、アニメの影響でピンクの髪色には抵抗がなくなり、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ピンクに変色する女性が増える可能性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37997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現代日本における女子の色の変遷</a:t>
            </a:r>
            <a:br>
              <a:rPr lang="ja-JP" altLang="en-US" sz="4000" dirty="0"/>
            </a:br>
            <a:r>
              <a:rPr lang="en-US" altLang="ja-JP" sz="3600" dirty="0"/>
              <a:t>―</a:t>
            </a:r>
            <a:r>
              <a:rPr lang="ja-JP" altLang="en-US" sz="3600" dirty="0"/>
              <a:t>アニメ史に基づく通時的比較研究</a:t>
            </a:r>
            <a:r>
              <a:rPr lang="en-US" altLang="ja-JP" sz="3600" dirty="0"/>
              <a:t>―</a:t>
            </a:r>
            <a:endParaRPr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若林</a:t>
            </a:r>
            <a:r>
              <a:rPr lang="ja-JP" altLang="en-US" dirty="0"/>
              <a:t>晃央（福島工業高等専門学校）</a:t>
            </a:r>
          </a:p>
          <a:p>
            <a:r>
              <a:rPr lang="ja-JP" altLang="en-US" dirty="0"/>
              <a:t>伊藤千紗（ティービーアール株式会社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347" y="660698"/>
            <a:ext cx="30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50" charset="-128"/>
              </a:rPr>
              <a:t>コンテンツ文化史学会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56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研究背景②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◆しかし、近年では、女子向けの商品</a:t>
            </a:r>
            <a:r>
              <a:rPr lang="ja-JP" altLang="en-US" sz="2400" dirty="0" smtClean="0"/>
              <a:t>にはピンクも多い。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ja-JP" altLang="en-US" sz="2400" dirty="0" smtClean="0"/>
              <a:t>女児向けアニメ</a:t>
            </a:r>
            <a:r>
              <a:rPr lang="ja-JP" altLang="en-US" sz="2400" dirty="0"/>
              <a:t>でも、</a:t>
            </a:r>
            <a:r>
              <a:rPr lang="ja-JP" altLang="en-US" sz="2400" dirty="0" smtClean="0"/>
              <a:t>メインヒロインはピンクが多い。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・</a:t>
            </a:r>
            <a:r>
              <a:rPr lang="ja-JP" altLang="en-US" sz="2400" dirty="0"/>
              <a:t>「プリキュア」</a:t>
            </a:r>
            <a:r>
              <a:rPr lang="ja-JP" altLang="en-US" sz="2400" dirty="0" smtClean="0"/>
              <a:t>シリーズなど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⇒女子</a:t>
            </a:r>
            <a:r>
              <a:rPr lang="ja-JP" altLang="en-US" sz="2400" dirty="0"/>
              <a:t>の色の社会的</a:t>
            </a:r>
            <a:r>
              <a:rPr lang="ja-JP" altLang="en-US" sz="2400" dirty="0" smtClean="0"/>
              <a:t>イメージ</a:t>
            </a:r>
            <a:r>
              <a:rPr lang="ja-JP" altLang="en-US" sz="2400" dirty="0"/>
              <a:t>が</a:t>
            </a:r>
            <a:r>
              <a:rPr lang="ja-JP" altLang="en-US" sz="2400" dirty="0" smtClean="0"/>
              <a:t>変化？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※</a:t>
            </a:r>
            <a:r>
              <a:rPr lang="ja-JP" altLang="en-US" sz="2400" dirty="0" smtClean="0"/>
              <a:t>特撮</a:t>
            </a:r>
            <a:r>
              <a:rPr lang="ja-JP" altLang="en-US" sz="2400" dirty="0"/>
              <a:t>テレビドラマ「秘密戦隊ゴレンジャー」（</a:t>
            </a:r>
            <a:r>
              <a:rPr lang="en-US" altLang="ja-JP" sz="2400" dirty="0"/>
              <a:t>1975</a:t>
            </a:r>
            <a:r>
              <a:rPr lang="ja-JP" altLang="en-US" sz="2400" dirty="0"/>
              <a:t>）以来のスーパー戦隊シリーズ</a:t>
            </a:r>
            <a:r>
              <a:rPr lang="ja-JP" altLang="en-US" sz="2400" dirty="0" smtClean="0"/>
              <a:t>の影響か？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26914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◆アニメにおけるヒロイン</a:t>
            </a:r>
            <a:r>
              <a:rPr lang="ja-JP" altLang="en-US" sz="2400" dirty="0"/>
              <a:t>の色</a:t>
            </a:r>
            <a:r>
              <a:rPr lang="ja-JP" altLang="en-US" sz="2400" dirty="0" smtClean="0"/>
              <a:t>は、その</a:t>
            </a:r>
            <a:r>
              <a:rPr lang="ja-JP" altLang="en-US" sz="2400" dirty="0"/>
              <a:t>時代の女子の色</a:t>
            </a:r>
            <a:r>
              <a:rPr lang="ja-JP" altLang="en-US" sz="2400" dirty="0" smtClean="0"/>
              <a:t>の　社会的イメージ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映している可能性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◆アニメを中心とした子供向けテレビ番組</a:t>
            </a:r>
            <a:r>
              <a:rPr lang="ja-JP" altLang="en-US" sz="2400" dirty="0" smtClean="0"/>
              <a:t>が、多大</a:t>
            </a:r>
            <a:r>
              <a:rPr lang="ja-JP" altLang="en-US" sz="2400" dirty="0"/>
              <a:t>な影響を与えている</a:t>
            </a:r>
            <a:r>
              <a:rPr lang="ja-JP" altLang="en-US" sz="2400" dirty="0" smtClean="0"/>
              <a:t>可能性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◆本研究</a:t>
            </a:r>
            <a:r>
              <a:rPr lang="ja-JP" altLang="en-US" sz="2400" dirty="0"/>
              <a:t>の目的は、アニメに登場するヒロイン（主要な女性キャラクター）の色に着目し、その変遷を見ていくことによって、現代日本における女子の色の社会的イメージの変遷、及び両者の関係性について明らかにすることであ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00532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ヒロイン</a:t>
            </a:r>
            <a:r>
              <a:rPr lang="ja-JP" altLang="en-US" dirty="0"/>
              <a:t>の定義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◆「</a:t>
            </a:r>
            <a:r>
              <a:rPr lang="ja-JP" altLang="en-US" sz="2400" dirty="0"/>
              <a:t>ヒロイン（</a:t>
            </a:r>
            <a:r>
              <a:rPr lang="en-US" altLang="ja-JP" sz="2400" dirty="0"/>
              <a:t>heroine</a:t>
            </a:r>
            <a:r>
              <a:rPr lang="ja-JP" altLang="en-US" sz="2400" dirty="0"/>
              <a:t>）</a:t>
            </a:r>
            <a:r>
              <a:rPr lang="ja-JP" altLang="en-US" sz="2400" dirty="0" smtClean="0"/>
              <a:t>」：　「</a:t>
            </a:r>
            <a:r>
              <a:rPr lang="ja-JP" altLang="en-US" sz="2400" dirty="0"/>
              <a:t>ヒーロー（</a:t>
            </a:r>
            <a:r>
              <a:rPr lang="en-US" altLang="ja-JP" sz="2400" dirty="0"/>
              <a:t>hero</a:t>
            </a:r>
            <a:r>
              <a:rPr lang="ja-JP" altLang="en-US" sz="2400" dirty="0"/>
              <a:t>）」の</a:t>
            </a:r>
            <a:r>
              <a:rPr lang="ja-JP" altLang="en-US" sz="2400" dirty="0" smtClean="0"/>
              <a:t>女性形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r>
              <a:rPr lang="ja-JP" altLang="en-US" sz="2400" dirty="0"/>
              <a:t>　⇒①「小説・物語・戯曲などの女主人公。</a:t>
            </a:r>
            <a:r>
              <a:rPr lang="ja-JP" altLang="en-US" sz="2400" dirty="0" smtClean="0"/>
              <a:t>」</a:t>
            </a:r>
            <a:r>
              <a:rPr lang="ja-JP" altLang="en-US" sz="1800" dirty="0" smtClean="0"/>
              <a:t>（</a:t>
            </a:r>
            <a:r>
              <a:rPr lang="en-US" altLang="ja-JP" sz="1800" dirty="0"/>
              <a:t>『</a:t>
            </a:r>
            <a:r>
              <a:rPr lang="ja-JP" altLang="en-US" sz="1800" dirty="0"/>
              <a:t>広辞苑</a:t>
            </a:r>
            <a:r>
              <a:rPr lang="en-US" altLang="ja-JP" sz="1800" dirty="0"/>
              <a:t>』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pPr marL="0" indent="0">
              <a:buNone/>
            </a:pPr>
            <a:r>
              <a:rPr lang="ja-JP" altLang="en-US" sz="2400" dirty="0" smtClean="0"/>
              <a:t>◆しかし、お姫</a:t>
            </a:r>
            <a:r>
              <a:rPr lang="ja-JP" altLang="en-US" sz="2400" dirty="0"/>
              <a:t>様など男性主人公に助けられる女性も</a:t>
            </a:r>
            <a:r>
              <a:rPr lang="ja-JP" altLang="en-US" sz="2400" dirty="0" smtClean="0"/>
              <a:t>、　　主人</a:t>
            </a:r>
            <a:r>
              <a:rPr lang="ja-JP" altLang="en-US" sz="2400" dirty="0"/>
              <a:t>公では</a:t>
            </a:r>
            <a:r>
              <a:rPr lang="ja-JP" altLang="en-US" sz="2400" dirty="0" smtClean="0"/>
              <a:t>ないが一般に「</a:t>
            </a:r>
            <a:r>
              <a:rPr lang="ja-JP" altLang="en-US" sz="2400" dirty="0"/>
              <a:t>ヒロイン」と</a:t>
            </a:r>
            <a:r>
              <a:rPr lang="ja-JP" altLang="en-US" sz="2400" dirty="0" smtClean="0"/>
              <a:t>呼ばれる。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⇒②「ある事件の中心となる女性</a:t>
            </a:r>
            <a:r>
              <a:rPr lang="ja-JP" altLang="en-US" sz="2400" dirty="0" smtClean="0"/>
              <a:t>。」</a:t>
            </a:r>
            <a:r>
              <a:rPr lang="ja-JP" altLang="en-US" sz="1800" dirty="0" smtClean="0"/>
              <a:t>（</a:t>
            </a:r>
            <a:r>
              <a:rPr lang="en-US" altLang="ja-JP" sz="1800" dirty="0" smtClean="0"/>
              <a:t>『</a:t>
            </a:r>
            <a:r>
              <a:rPr lang="ja-JP" altLang="en-US" sz="1800" dirty="0" smtClean="0"/>
              <a:t>日本国語大辞典</a:t>
            </a:r>
            <a:r>
              <a:rPr lang="en-US" altLang="ja-JP" sz="1800" dirty="0" smtClean="0"/>
              <a:t>』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800" dirty="0" smtClean="0"/>
              <a:t>　</a:t>
            </a:r>
            <a:endParaRPr kumimoji="1" lang="en-US" altLang="ja-JP" sz="8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◆本研究では、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◇「</a:t>
            </a:r>
            <a:r>
              <a:rPr lang="ja-JP" altLang="en-US" sz="2400" dirty="0"/>
              <a:t>主人公の女性」　⇒「女主人公」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◇「</a:t>
            </a:r>
            <a:r>
              <a:rPr lang="ja-JP" altLang="en-US" sz="2400" dirty="0"/>
              <a:t>物語の中心となる（主人公ではない）女性</a:t>
            </a:r>
            <a:r>
              <a:rPr lang="ja-JP" altLang="en-US" sz="2400" dirty="0" smtClean="0"/>
              <a:t>」　⇒</a:t>
            </a:r>
            <a:r>
              <a:rPr lang="ja-JP" altLang="en-US" sz="2400" dirty="0"/>
              <a:t>「ヒロイン」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21753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調査方法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/>
              <a:t>1960</a:t>
            </a:r>
            <a:r>
              <a:rPr lang="ja-JP" altLang="en-US" sz="2400" dirty="0"/>
              <a:t>年代以降のテレビアニメ</a:t>
            </a:r>
            <a:r>
              <a:rPr lang="ja-JP" altLang="en-US" sz="2400" dirty="0" smtClean="0"/>
              <a:t>作品が対象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ja-JP" altLang="en-US" sz="2400" dirty="0" smtClean="0"/>
              <a:t>ヒロイン</a:t>
            </a:r>
            <a:r>
              <a:rPr lang="ja-JP" altLang="en-US" sz="2400" dirty="0"/>
              <a:t>又は女</a:t>
            </a:r>
            <a:r>
              <a:rPr lang="ja-JP" altLang="en-US" sz="2400" dirty="0" smtClean="0"/>
              <a:t>主人公の</a:t>
            </a:r>
            <a:r>
              <a:rPr lang="ja-JP" altLang="en-US" sz="2400" dirty="0"/>
              <a:t>衣装の色</a:t>
            </a:r>
            <a:r>
              <a:rPr lang="ja-JP" altLang="en-US" sz="2400" dirty="0" smtClean="0"/>
              <a:t>を調査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◆髪</a:t>
            </a:r>
            <a:r>
              <a:rPr lang="ja-JP" altLang="en-US" sz="2400" dirty="0"/>
              <a:t>色も併せて</a:t>
            </a:r>
            <a:r>
              <a:rPr lang="ja-JP" altLang="en-US" sz="2400" dirty="0" smtClean="0"/>
              <a:t>調査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◆作品数が多い年代では、話数で足切り（集計対象外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◆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作品</a:t>
            </a:r>
            <a:r>
              <a:rPr lang="ja-JP" altLang="en-US" sz="2400" dirty="0"/>
              <a:t>に</a:t>
            </a:r>
            <a:r>
              <a:rPr lang="ja-JP" altLang="en-US" sz="2400" dirty="0" smtClean="0"/>
              <a:t>つき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人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原則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◆①制服・隊服、　②</a:t>
            </a:r>
            <a:r>
              <a:rPr lang="ja-JP" altLang="en-US" sz="2400" dirty="0"/>
              <a:t>登場する度に衣装が</a:t>
            </a:r>
            <a:r>
              <a:rPr lang="ja-JP" altLang="en-US" sz="2400" dirty="0" smtClean="0"/>
              <a:t>変わり特定困難、③複数色で判別困難、　以上の場合は除外（衣装）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◆髪</a:t>
            </a:r>
            <a:r>
              <a:rPr lang="ja-JP" altLang="en-US" sz="2400" dirty="0"/>
              <a:t>が</a:t>
            </a:r>
            <a:r>
              <a:rPr lang="ja-JP" altLang="en-US" sz="2400" dirty="0" smtClean="0"/>
              <a:t>ない場合（動物等）は除外（髪色）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9263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調査対象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◆</a:t>
            </a:r>
            <a:r>
              <a:rPr kumimoji="1" lang="en-US" altLang="ja-JP" dirty="0" smtClean="0"/>
              <a:t>1960s</a:t>
            </a:r>
            <a:r>
              <a:rPr lang="ja-JP" altLang="en-US" dirty="0" smtClean="0"/>
              <a:t>：　全て</a:t>
            </a:r>
            <a:r>
              <a:rPr lang="ja-JP" altLang="en-US" dirty="0"/>
              <a:t>の</a:t>
            </a:r>
            <a:r>
              <a:rPr lang="ja-JP" altLang="en-US" dirty="0" smtClean="0"/>
              <a:t>作品が調査対象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⇒ヒロイン</a:t>
            </a:r>
            <a:r>
              <a:rPr lang="en-US" altLang="ja-JP" dirty="0"/>
              <a:t>26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5</a:t>
            </a:r>
            <a:r>
              <a:rPr lang="ja-JP" altLang="en-US" dirty="0" smtClean="0"/>
              <a:t>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◆</a:t>
            </a:r>
            <a:r>
              <a:rPr lang="en-US" altLang="ja-JP" dirty="0" smtClean="0"/>
              <a:t>1970s</a:t>
            </a:r>
            <a:r>
              <a:rPr lang="ja-JP" altLang="en-US" dirty="0" smtClean="0"/>
              <a:t>：　</a:t>
            </a:r>
            <a:r>
              <a:rPr lang="en-US" altLang="ja-JP" dirty="0" smtClean="0"/>
              <a:t>1976</a:t>
            </a:r>
            <a:r>
              <a:rPr lang="ja-JP" altLang="en-US" dirty="0"/>
              <a:t>年までは</a:t>
            </a:r>
            <a:r>
              <a:rPr lang="ja-JP" altLang="en-US" dirty="0" smtClean="0"/>
              <a:t>全ての作品、</a:t>
            </a:r>
            <a:r>
              <a:rPr lang="en-US" altLang="ja-JP" dirty="0"/>
              <a:t>1977</a:t>
            </a:r>
            <a:r>
              <a:rPr lang="ja-JP" altLang="en-US" dirty="0"/>
              <a:t>年以降は</a:t>
            </a:r>
            <a:r>
              <a:rPr lang="en-US" altLang="ja-JP" dirty="0"/>
              <a:t>30</a:t>
            </a:r>
            <a:r>
              <a:rPr lang="ja-JP" altLang="en-US" dirty="0"/>
              <a:t>話</a:t>
            </a:r>
            <a:r>
              <a:rPr lang="ja-JP" altLang="en-US" dirty="0" smtClean="0"/>
              <a:t>以上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⇒ヒロイン</a:t>
            </a:r>
            <a:r>
              <a:rPr lang="en-US" altLang="ja-JP" dirty="0"/>
              <a:t>86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22</a:t>
            </a:r>
            <a:r>
              <a:rPr lang="ja-JP" altLang="en-US" dirty="0" smtClean="0"/>
              <a:t>人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◆</a:t>
            </a:r>
            <a:r>
              <a:rPr kumimoji="1" lang="en-US" altLang="ja-JP" dirty="0" smtClean="0"/>
              <a:t>1980s</a:t>
            </a:r>
            <a:r>
              <a:rPr kumimoji="1" lang="ja-JP" altLang="en-US" dirty="0" smtClean="0"/>
              <a:t>：　</a:t>
            </a:r>
            <a:r>
              <a:rPr lang="en-US" altLang="ja-JP" dirty="0" smtClean="0"/>
              <a:t>1984</a:t>
            </a:r>
            <a:r>
              <a:rPr lang="ja-JP" altLang="en-US" dirty="0"/>
              <a:t>年までは</a:t>
            </a:r>
            <a:r>
              <a:rPr lang="en-US" altLang="ja-JP" dirty="0"/>
              <a:t>30</a:t>
            </a:r>
            <a:r>
              <a:rPr lang="ja-JP" altLang="en-US" dirty="0"/>
              <a:t>話</a:t>
            </a:r>
            <a:r>
              <a:rPr lang="ja-JP" altLang="en-US" dirty="0" smtClean="0"/>
              <a:t>以上、</a:t>
            </a:r>
            <a:r>
              <a:rPr lang="en-US" altLang="ja-JP" dirty="0"/>
              <a:t>1985</a:t>
            </a:r>
            <a:r>
              <a:rPr lang="ja-JP" altLang="en-US" dirty="0"/>
              <a:t>年以降は</a:t>
            </a:r>
            <a:r>
              <a:rPr lang="en-US" altLang="ja-JP" dirty="0"/>
              <a:t>40</a:t>
            </a:r>
            <a:r>
              <a:rPr lang="ja-JP" altLang="en-US" dirty="0"/>
              <a:t>話</a:t>
            </a:r>
            <a:r>
              <a:rPr lang="ja-JP" altLang="en-US" dirty="0" smtClean="0"/>
              <a:t>以上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⇒ヒロイン</a:t>
            </a:r>
            <a:r>
              <a:rPr lang="en-US" altLang="ja-JP" dirty="0"/>
              <a:t>85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37</a:t>
            </a:r>
            <a:r>
              <a:rPr lang="ja-JP" altLang="en-US" dirty="0" smtClean="0"/>
              <a:t>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◆</a:t>
            </a:r>
            <a:r>
              <a:rPr lang="en-US" altLang="ja-JP" dirty="0" smtClean="0"/>
              <a:t>1990s</a:t>
            </a:r>
            <a:r>
              <a:rPr lang="ja-JP" altLang="en-US" dirty="0" smtClean="0"/>
              <a:t>：　</a:t>
            </a:r>
            <a:r>
              <a:rPr lang="en-US" altLang="ja-JP" dirty="0" smtClean="0"/>
              <a:t>40</a:t>
            </a:r>
            <a:r>
              <a:rPr lang="ja-JP" altLang="en-US" dirty="0"/>
              <a:t>話以上の</a:t>
            </a:r>
            <a:r>
              <a:rPr lang="ja-JP" altLang="en-US" dirty="0" smtClean="0"/>
              <a:t>作品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⇒ヒロイン</a:t>
            </a:r>
            <a:r>
              <a:rPr lang="en-US" altLang="ja-JP" dirty="0"/>
              <a:t>89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47</a:t>
            </a:r>
            <a:r>
              <a:rPr lang="ja-JP" altLang="en-US" dirty="0" smtClean="0"/>
              <a:t>人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◆</a:t>
            </a:r>
            <a:r>
              <a:rPr kumimoji="1" lang="en-US" altLang="ja-JP" dirty="0" smtClean="0"/>
              <a:t>2000s</a:t>
            </a:r>
            <a:r>
              <a:rPr kumimoji="1" lang="ja-JP" altLang="en-US" dirty="0" smtClean="0"/>
              <a:t>：　</a:t>
            </a:r>
            <a:r>
              <a:rPr lang="en-US" altLang="ja-JP" dirty="0" smtClean="0"/>
              <a:t>30</a:t>
            </a:r>
            <a:r>
              <a:rPr lang="ja-JP" altLang="en-US" dirty="0"/>
              <a:t>話以上の</a:t>
            </a:r>
            <a:r>
              <a:rPr lang="ja-JP" altLang="en-US" dirty="0" smtClean="0"/>
              <a:t>作品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⇒ヒロイン</a:t>
            </a:r>
            <a:r>
              <a:rPr lang="en-US" altLang="ja-JP" dirty="0"/>
              <a:t>96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39</a:t>
            </a:r>
            <a:r>
              <a:rPr lang="ja-JP" altLang="en-US" dirty="0" smtClean="0"/>
              <a:t>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◆</a:t>
            </a:r>
            <a:r>
              <a:rPr lang="en-US" altLang="ja-JP" dirty="0" smtClean="0"/>
              <a:t>2010s</a:t>
            </a:r>
            <a:r>
              <a:rPr lang="ja-JP" altLang="en-US" dirty="0" smtClean="0"/>
              <a:t>：　</a:t>
            </a:r>
            <a:r>
              <a:rPr lang="en-US" altLang="ja-JP" dirty="0" smtClean="0"/>
              <a:t>25</a:t>
            </a:r>
            <a:r>
              <a:rPr lang="ja-JP" altLang="en-US" dirty="0"/>
              <a:t>話以上の</a:t>
            </a:r>
            <a:r>
              <a:rPr lang="ja-JP" altLang="en-US" dirty="0" smtClean="0"/>
              <a:t>作品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⇒ヒロイン</a:t>
            </a:r>
            <a:r>
              <a:rPr lang="en-US" altLang="ja-JP" dirty="0"/>
              <a:t>92</a:t>
            </a:r>
            <a:r>
              <a:rPr lang="ja-JP" altLang="en-US" dirty="0"/>
              <a:t>人</a:t>
            </a:r>
            <a:r>
              <a:rPr lang="ja-JP" altLang="en-US" dirty="0" smtClean="0"/>
              <a:t>、　女</a:t>
            </a:r>
            <a:r>
              <a:rPr lang="ja-JP" altLang="en-US" dirty="0"/>
              <a:t>主人公</a:t>
            </a:r>
            <a:r>
              <a:rPr lang="en-US" altLang="ja-JP" dirty="0"/>
              <a:t>51</a:t>
            </a:r>
            <a:r>
              <a:rPr lang="ja-JP" altLang="en-US" dirty="0"/>
              <a:t>人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5681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1960s</a:t>
            </a:r>
            <a:r>
              <a:rPr kumimoji="1" lang="ja-JP" altLang="en-US" dirty="0" smtClean="0"/>
              <a:t>ヒロイン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◆基本的</a:t>
            </a:r>
            <a:r>
              <a:rPr lang="ja-JP" altLang="en-US" sz="2400" dirty="0"/>
              <a:t>に赤かピンクの</a:t>
            </a:r>
            <a:r>
              <a:rPr lang="en-US" altLang="ja-JP" sz="2400" dirty="0"/>
              <a:t>2</a:t>
            </a:r>
            <a:r>
              <a:rPr lang="ja-JP" altLang="en-US" sz="2400" dirty="0"/>
              <a:t>択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◆そう</a:t>
            </a:r>
            <a:r>
              <a:rPr lang="ja-JP" altLang="en-US" sz="2400" dirty="0"/>
              <a:t>でなくても暖色系の</a:t>
            </a:r>
            <a:r>
              <a:rPr lang="ja-JP" altLang="en-US" sz="2400" dirty="0" smtClean="0"/>
              <a:t>色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◆黒髪が</a:t>
            </a:r>
            <a:r>
              <a:rPr lang="ja-JP" altLang="en-US" sz="2400" dirty="0" smtClean="0"/>
              <a:t>過半数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◆カラフル</a:t>
            </a:r>
            <a:r>
              <a:rPr lang="ja-JP" altLang="en-US" sz="2400" dirty="0"/>
              <a:t>な髪</a:t>
            </a:r>
            <a:r>
              <a:rPr lang="ja-JP" altLang="en-US" sz="2400" dirty="0" smtClean="0"/>
              <a:t>色の初登場は緑色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・「</a:t>
            </a:r>
            <a:r>
              <a:rPr lang="ja-JP" altLang="en-US" sz="2400" dirty="0"/>
              <a:t>がんばれ！マリンキッド」</a:t>
            </a:r>
            <a:r>
              <a:rPr lang="ja-JP" altLang="en-US" sz="2000" dirty="0"/>
              <a:t>（</a:t>
            </a:r>
            <a:r>
              <a:rPr lang="en-US" altLang="ja-JP" sz="2000" dirty="0"/>
              <a:t>1966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400" dirty="0" smtClean="0"/>
              <a:t>　のネプティーナ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・人魚</a:t>
            </a:r>
            <a:r>
              <a:rPr lang="ja-JP" altLang="en-US" sz="2400" dirty="0"/>
              <a:t>という人外の</a:t>
            </a:r>
            <a:r>
              <a:rPr lang="ja-JP" altLang="en-US" sz="2400" dirty="0" smtClean="0"/>
              <a:t>設定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・続編では黒髪に</a:t>
            </a:r>
            <a:r>
              <a:rPr lang="ja-JP" altLang="en-US" sz="2400" dirty="0" smtClean="0"/>
              <a:t>修正</a:t>
            </a:r>
            <a:endParaRPr lang="en-US" altLang="ja-JP" sz="24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0" y="3600000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5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1960s</a:t>
            </a:r>
            <a:r>
              <a:rPr kumimoji="1" lang="ja-JP" altLang="en-US" dirty="0" smtClean="0"/>
              <a:t>女主人公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◆基本的に</a:t>
            </a:r>
            <a:r>
              <a:rPr lang="ja-JP" altLang="en-US" sz="2400" dirty="0" smtClean="0"/>
              <a:t>赤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◆唯一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例外</a:t>
            </a:r>
            <a:r>
              <a:rPr lang="ja-JP" altLang="en-US" sz="2400" dirty="0"/>
              <a:t>は男装</a:t>
            </a:r>
            <a:r>
              <a:rPr lang="ja-JP" altLang="en-US" sz="2400" dirty="0" smtClean="0"/>
              <a:t>キャラクター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・「</a:t>
            </a:r>
            <a:r>
              <a:rPr lang="ja-JP" altLang="en-US" sz="2400" dirty="0"/>
              <a:t>リボンの騎士」</a:t>
            </a:r>
            <a:r>
              <a:rPr lang="ja-JP" altLang="en-US" sz="2000" dirty="0"/>
              <a:t>（</a:t>
            </a:r>
            <a:r>
              <a:rPr lang="en-US" altLang="ja-JP" sz="2000" dirty="0"/>
              <a:t>1967</a:t>
            </a:r>
            <a:r>
              <a:rPr lang="ja-JP" altLang="en-US" sz="2000" dirty="0"/>
              <a:t>年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400" dirty="0" smtClean="0"/>
              <a:t>　のサファイア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◆ヒロインと比べると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明るめの髪色が多い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00" y="936000"/>
            <a:ext cx="3209212" cy="267576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01" y="3600011"/>
            <a:ext cx="3209212" cy="267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18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974</TotalTime>
  <Words>660</Words>
  <Application>Microsoft Office PowerPoint</Application>
  <PresentationFormat>画面に合わせる (4:3)</PresentationFormat>
  <Paragraphs>212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Office テーマ</vt:lpstr>
      <vt:lpstr>現代日本における女子の色の変遷 ―アニメ史に基づく通時的比較研究―</vt:lpstr>
      <vt:lpstr>研究背景①</vt:lpstr>
      <vt:lpstr>研究背景②</vt:lpstr>
      <vt:lpstr>研究目的</vt:lpstr>
      <vt:lpstr>ヒロインの定義</vt:lpstr>
      <vt:lpstr>調査方法</vt:lpstr>
      <vt:lpstr>調査対象</vt:lpstr>
      <vt:lpstr>1960sヒロイン26人</vt:lpstr>
      <vt:lpstr>1960s女主人公5人</vt:lpstr>
      <vt:lpstr>1970sヒロイン86人</vt:lpstr>
      <vt:lpstr>1970s女主人公22人</vt:lpstr>
      <vt:lpstr>1980sヒロイン85人</vt:lpstr>
      <vt:lpstr>1980s女主人公37人</vt:lpstr>
      <vt:lpstr>1990sヒロイン89人</vt:lpstr>
      <vt:lpstr>1990s女主人公47人</vt:lpstr>
      <vt:lpstr>2000sヒロイン96人</vt:lpstr>
      <vt:lpstr>2000s女主人公39人</vt:lpstr>
      <vt:lpstr>2010sヒロイン92人</vt:lpstr>
      <vt:lpstr>2010s女主人公51人</vt:lpstr>
      <vt:lpstr>まとめ：衣装の色の変遷①</vt:lpstr>
      <vt:lpstr>まとめ：衣装の色の変遷②</vt:lpstr>
      <vt:lpstr>まとめ：髪色の茶髪化</vt:lpstr>
      <vt:lpstr>まとめ：カラフルな髪色の変遷①</vt:lpstr>
      <vt:lpstr>まとめ：カラフルな髪色の変遷②</vt:lpstr>
      <vt:lpstr>現代日本における女子の色の変遷 ―アニメ史に基づく通時的比較研究―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wakabayashi</dc:creator>
  <cp:lastModifiedBy>wakabayashi</cp:lastModifiedBy>
  <cp:revision>107</cp:revision>
  <dcterms:created xsi:type="dcterms:W3CDTF">2022-09-25T01:22:53Z</dcterms:created>
  <dcterms:modified xsi:type="dcterms:W3CDTF">2022-10-15T04:43:18Z</dcterms:modified>
</cp:coreProperties>
</file>