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301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27" r:id="rId23"/>
    <p:sldId id="329" r:id="rId24"/>
    <p:sldId id="348" r:id="rId25"/>
    <p:sldId id="349" r:id="rId26"/>
    <p:sldId id="350" r:id="rId27"/>
    <p:sldId id="351" r:id="rId28"/>
    <p:sldId id="352" r:id="rId2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1C0B4-9AC1-4791-B7AA-5FAF300C3EB8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0B3AB-CA0E-4FFF-9634-7045DDD56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3545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F97D7-44D2-4CF7-9613-B71B6FC3DBAD}" type="datetimeFigureOut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85556-A579-41D9-AB67-A17726E5DA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1236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85556-A579-41D9-AB67-A17726E5DABA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3311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2840-D04F-46E5-BD33-F21BB52294ED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619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0EBF4-A75F-4F6B-B25B-59A29E3E9058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14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7599-E1EA-4E3C-8612-E8E39391C4E8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82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97C28-25FA-42DB-8C6B-7C1A7249786D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6088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B6054-67CC-4DF0-822A-DCACF2A53B68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691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95F29-C830-45B0-96C8-B6026F961E4E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128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CC8D-48C0-4C3B-AB4B-E8D3FE5DFD08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2111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B9807-8C1E-4A89-9B92-B1F0564EA8CB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984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1F14A-FB7D-4BFA-A089-BF682D205BD6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125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0254E-D762-4D86-A2E0-07594C29F24D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723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261BD-BD46-4FB5-8376-F569C21FD350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60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5CF5B-E1F0-474C-9B1F-ACF90CDE8805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789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61B61-60A1-4AF9-8A3E-77A053C63958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41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A6C6-B119-4E3E-81C7-2E40A4B5BFFB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8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91F85-94F8-4FCE-AFA3-A3D63D8F79EE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330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AC1E7-BD20-43FA-B1BE-700988919ED3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19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8B7A8-B52A-4681-A748-ACBF7366AE40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493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E2C47-B5E6-43B5-BCCC-30A8761F43B1}" type="datetime1">
              <a:rPr kumimoji="1" lang="ja-JP" altLang="en-US" smtClean="0"/>
              <a:t>2024/11/13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1223D-B18B-412A-879E-0A27F252AF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0890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347" y="1122362"/>
            <a:ext cx="7773308" cy="3076413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空想としての</a:t>
            </a:r>
            <a:r>
              <a:rPr lang="en-US" altLang="ja-JP" sz="3600" dirty="0"/>
              <a:t>BL</a:t>
            </a:r>
            <a:r>
              <a:rPr lang="ja-JP" altLang="en-US" sz="3600" dirty="0"/>
              <a:t>と現実の男子同性愛の比較研究</a:t>
            </a:r>
            <a:br>
              <a:rPr lang="en-US" altLang="ja-JP" sz="3600" dirty="0"/>
            </a:br>
            <a:r>
              <a:rPr lang="ja-JP" altLang="en-US" sz="1800" dirty="0"/>
              <a:t>　</a:t>
            </a:r>
            <a:br>
              <a:rPr lang="en-US" altLang="ja-JP" sz="3600" dirty="0"/>
            </a:br>
            <a:r>
              <a:rPr lang="en-US" altLang="ja-JP" sz="2800" dirty="0"/>
              <a:t>―</a:t>
            </a:r>
            <a:r>
              <a:rPr lang="ja-JP" altLang="en-US" sz="2800" dirty="0"/>
              <a:t>少年愛・ゲイ・腐女子の求める世界の違い</a:t>
            </a:r>
            <a:r>
              <a:rPr lang="en-US" altLang="ja-JP" sz="2800" dirty="0"/>
              <a:t>―</a:t>
            </a:r>
            <a:endParaRPr lang="ja-JP" altLang="en-US" sz="2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若林晃央・小西真優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85347" y="660698"/>
            <a:ext cx="49568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lvl="0">
              <a:defRPr/>
            </a:pPr>
            <a:r>
              <a:rPr lang="ja-JP" altLang="en-US" sz="2400" kern="0" dirty="0">
                <a:solidFill>
                  <a:prstClr val="white"/>
                </a:solidFill>
              </a:rPr>
              <a:t>コンテンツ文化史学会</a:t>
            </a:r>
            <a:r>
              <a:rPr kumimoji="1" lang="en-US" altLang="ja-JP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</a:rPr>
              <a:t>2024</a:t>
            </a:r>
            <a:r>
              <a:rPr kumimoji="1" lang="ja-JP" alt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</a:rPr>
              <a:t>年度大会</a:t>
            </a:r>
          </a:p>
        </p:txBody>
      </p:sp>
    </p:spTree>
    <p:extLst>
      <p:ext uri="{BB962C8B-B14F-4D97-AF65-F5344CB8AC3E}">
        <p14:creationId xmlns:p14="http://schemas.microsoft.com/office/powerpoint/2010/main" val="1361914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現実の男子同性愛（古代ギリシア①）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◆「セックスとは年長者と年少者の関係だ」とする認識。</a:t>
            </a:r>
          </a:p>
          <a:p>
            <a:pPr marL="0" indent="0">
              <a:buNone/>
            </a:pPr>
            <a:r>
              <a:rPr lang="ja-JP" altLang="en-US" sz="2400" dirty="0"/>
              <a:t>　⇒受動役は年少者。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◆前</a:t>
            </a:r>
            <a:r>
              <a:rPr lang="en-US" altLang="ja-JP" sz="2400" dirty="0"/>
              <a:t>4</a:t>
            </a:r>
            <a:r>
              <a:rPr lang="ja-JP" altLang="en-US" sz="2400" dirty="0"/>
              <a:t>世紀以降、女性的な特徴の稚児が好まれた。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⇒少年に鬚が生えると同性愛関係は終わる。</a:t>
            </a:r>
          </a:p>
          <a:p>
            <a:pPr marL="0" indent="0">
              <a:buNone/>
            </a:pPr>
            <a:r>
              <a:rPr lang="ja-JP" altLang="en-US" sz="2400" dirty="0"/>
              <a:t>◆性行為で稚児は肉体的な快楽が得られないと考えられた。</a:t>
            </a:r>
          </a:p>
          <a:p>
            <a:pPr marL="0" indent="0">
              <a:buNone/>
            </a:pPr>
            <a:r>
              <a:rPr lang="ja-JP" altLang="en-US" sz="2400" dirty="0"/>
              <a:t>　⇒稚児となる動機は、金か贈り物、もしくは念者への感謝。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1800" dirty="0"/>
              <a:t>　　　　　　　　　　　　　　　　　　　　　　　　　　　　　　　　　　　　　　（</a:t>
            </a:r>
            <a:r>
              <a:rPr lang="en-US" altLang="ja-JP" sz="1800" dirty="0"/>
              <a:t>Dover </a:t>
            </a:r>
            <a:r>
              <a:rPr lang="ja-JP" altLang="en-US" sz="1800" dirty="0"/>
              <a:t>［</a:t>
            </a:r>
            <a:r>
              <a:rPr lang="en-US" altLang="ja-JP" sz="1800" dirty="0"/>
              <a:t>1978</a:t>
            </a:r>
            <a:r>
              <a:rPr lang="ja-JP" altLang="en-US" sz="1800" dirty="0"/>
              <a:t>］）</a:t>
            </a:r>
            <a:endParaRPr lang="en-US" altLang="ja-JP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9632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現実の男子同性愛（古代ギリシア②）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◆喜劇では肛門性交、壺絵では素股。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※</a:t>
            </a:r>
            <a:r>
              <a:rPr lang="ja-JP" altLang="en-US" sz="1800" dirty="0"/>
              <a:t>肛門性交は屈服的体位になるため、市民は</a:t>
            </a:r>
            <a:r>
              <a:rPr lang="en-US" altLang="ja-JP" sz="1800" dirty="0"/>
              <a:t>NG</a:t>
            </a:r>
            <a:r>
              <a:rPr lang="ja-JP" altLang="en-US" sz="1800" dirty="0"/>
              <a:t>。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800" dirty="0"/>
              <a:t>　</a:t>
            </a:r>
            <a:endParaRPr lang="en-US" altLang="ja-JP" sz="800" dirty="0"/>
          </a:p>
          <a:p>
            <a:pPr marL="0" indent="0">
              <a:buNone/>
            </a:pPr>
            <a:r>
              <a:rPr lang="ja-JP" altLang="en-US" sz="2400" dirty="0"/>
              <a:t>◆念者は稚児のペニスを指で弄っていた。</a:t>
            </a:r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※</a:t>
            </a:r>
            <a:r>
              <a:rPr lang="ja-JP" altLang="en-US" sz="1800" dirty="0"/>
              <a:t>「少年に比べて少女は味悪し」←「 わが手を、持っていくべき所もなし。」</a:t>
            </a:r>
          </a:p>
          <a:p>
            <a:pPr marL="0" indent="0">
              <a:buNone/>
            </a:pPr>
            <a:r>
              <a:rPr lang="ja-JP" altLang="en-US" sz="2400" dirty="0"/>
              <a:t>⇒ペニスへの強い関心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※</a:t>
            </a:r>
            <a:r>
              <a:rPr lang="ja-JP" altLang="en-US" sz="1800" dirty="0"/>
              <a:t>短く細い包茎が若者的で理想。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※</a:t>
            </a:r>
            <a:r>
              <a:rPr lang="ja-JP" altLang="en-US" sz="1800" dirty="0"/>
              <a:t>フェラチオするのは、屈服的体位になるため、市民は</a:t>
            </a:r>
            <a:r>
              <a:rPr lang="en-US" altLang="ja-JP" sz="1800" dirty="0"/>
              <a:t>NG</a:t>
            </a:r>
            <a:r>
              <a:rPr lang="ja-JP" altLang="en-US" sz="1800" dirty="0"/>
              <a:t>。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※</a:t>
            </a:r>
            <a:r>
              <a:rPr lang="ja-JP" altLang="en-US" sz="1800" dirty="0"/>
              <a:t>無節操なサテュロスはフェラチオしている。　⇒願望の表れ？</a:t>
            </a:r>
            <a:endParaRPr lang="en-US" altLang="ja-JP" sz="800" dirty="0"/>
          </a:p>
          <a:p>
            <a:pPr marL="0" indent="0">
              <a:buNone/>
            </a:pPr>
            <a:r>
              <a:rPr lang="ja-JP" altLang="en-US" sz="2400" dirty="0"/>
              <a:t>⇒これらの価値観は古代ローマの男子同性愛からも伺える。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0930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現実の男子同性愛（</a:t>
            </a:r>
            <a:r>
              <a:rPr lang="ja-JP" altLang="en-US" sz="3200" dirty="0"/>
              <a:t>アメリカのゲイ①</a:t>
            </a:r>
            <a:r>
              <a:rPr kumimoji="1" lang="ja-JP" altLang="en-US" sz="3200" dirty="0"/>
              <a:t>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◆ゲイの「最も顕著な特徴」は「性的な乱れ」。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◇ゲイバーやバスハウスに行く目的は、性行為のみ。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◇常に新しい性的パートナーを求めている。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◇ある回答者は、一晩で</a:t>
            </a:r>
            <a:r>
              <a:rPr lang="en-US" altLang="ja-JP" sz="2400" dirty="0"/>
              <a:t>48</a:t>
            </a:r>
            <a:r>
              <a:rPr lang="ja-JP" altLang="en-US" sz="2400" dirty="0"/>
              <a:t>人の男性と肛門性交。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◇ゲイ同士では喧嘩が起こりにくく、人種差別もない。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1800" dirty="0"/>
              <a:t>　　　　　　　　　　　　　　　　　　　　　　　　　　　　　　　　　　　　　（</a:t>
            </a:r>
            <a:r>
              <a:rPr lang="en-US" altLang="ja-JP" sz="1800" dirty="0"/>
              <a:t>Hoffman</a:t>
            </a:r>
            <a:r>
              <a:rPr lang="ja-JP" altLang="en-US" sz="1800" dirty="0"/>
              <a:t>［</a:t>
            </a:r>
            <a:r>
              <a:rPr lang="en-US" altLang="ja-JP" sz="1800" dirty="0"/>
              <a:t>1968</a:t>
            </a:r>
            <a:r>
              <a:rPr lang="ja-JP" altLang="en-US" sz="1800" dirty="0"/>
              <a:t>］）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2400" dirty="0"/>
              <a:t>⇒基本的に男なら誰でもいい。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9031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現実の男子同性愛（</a:t>
            </a:r>
            <a:r>
              <a:rPr lang="ja-JP" altLang="en-US" sz="3200" dirty="0"/>
              <a:t>アメリカのゲイ②</a:t>
            </a:r>
            <a:r>
              <a:rPr kumimoji="1" lang="ja-JP" altLang="en-US" sz="3200" dirty="0"/>
              <a:t>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◆パートナーに求める唯一の特徴は「男らしさ」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◇理想的な年齢は</a:t>
            </a:r>
            <a:r>
              <a:rPr lang="en-US" altLang="ja-JP" sz="2400" dirty="0"/>
              <a:t>20</a:t>
            </a:r>
            <a:r>
              <a:rPr lang="ja-JP" altLang="en-US" sz="2400" dirty="0"/>
              <a:t>代前半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◇少年を好む男性はゲイでは少数派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◇「男らしさ」の象徴としてのペニスのサイズを重視</a:t>
            </a:r>
            <a:endParaRPr lang="en-US" altLang="ja-JP" sz="800" dirty="0"/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※</a:t>
            </a:r>
            <a:r>
              <a:rPr lang="ja-JP" altLang="en-US" sz="1800" dirty="0"/>
              <a:t>視覚に反応しやすく、性器への興味が強いという男性の生物学的特徴。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　　　　　　　　　　　　　　　　　　　　　　　　　　　　　　　　　　　　　（</a:t>
            </a:r>
            <a:r>
              <a:rPr lang="en-US" altLang="ja-JP" sz="1800" dirty="0"/>
              <a:t>Hoffman</a:t>
            </a:r>
            <a:r>
              <a:rPr lang="ja-JP" altLang="en-US" sz="1800" dirty="0"/>
              <a:t>［</a:t>
            </a:r>
            <a:r>
              <a:rPr lang="en-US" altLang="ja-JP" sz="1800" dirty="0"/>
              <a:t>1968</a:t>
            </a:r>
            <a:r>
              <a:rPr lang="ja-JP" altLang="en-US" sz="1800" dirty="0"/>
              <a:t>］）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53702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現実の男子同性愛（</a:t>
            </a:r>
            <a:r>
              <a:rPr lang="ja-JP" altLang="en-US" sz="3200" dirty="0"/>
              <a:t>アメリカのゲイ③</a:t>
            </a:r>
            <a:r>
              <a:rPr kumimoji="1" lang="ja-JP" altLang="en-US" sz="3200" dirty="0"/>
              <a:t>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◆ゲイの性的嗜好</a:t>
            </a:r>
            <a:r>
              <a:rPr lang="en-US" altLang="ja-JP" sz="2400" dirty="0"/>
              <a:t>5</a:t>
            </a:r>
            <a:r>
              <a:rPr lang="ja-JP" altLang="en-US" sz="2400" dirty="0"/>
              <a:t>類型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◇口腔挿入者：　←逞しい男性を支配したい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◇肛門挿入者：　←逞しい男性を支配したい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◇口腔受容者：　ペニスを吸うことで男らしさを取り込みたい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◇肛門受容者：　←他の男性の母親の役割を果たしたい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◇相手が望む性行為を希望する者：　←何でもしたい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1800" dirty="0"/>
              <a:t>　　　　　　　　　　　　　　　　　　　　　　　　　　　　　　　　　　　　　（</a:t>
            </a:r>
            <a:r>
              <a:rPr lang="en-US" altLang="ja-JP" sz="1800" dirty="0"/>
              <a:t>Hoffman</a:t>
            </a:r>
            <a:r>
              <a:rPr lang="ja-JP" altLang="en-US" sz="1800" dirty="0"/>
              <a:t>［</a:t>
            </a:r>
            <a:r>
              <a:rPr lang="en-US" altLang="ja-JP" sz="1800" dirty="0"/>
              <a:t>1968</a:t>
            </a:r>
            <a:r>
              <a:rPr lang="ja-JP" altLang="en-US" sz="1800" dirty="0"/>
              <a:t>］）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9377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現実の男子同性愛（小括）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◆少年を求める「少年愛」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/>
              <a:t>　・</a:t>
            </a:r>
            <a:r>
              <a:rPr lang="en-US" altLang="ja-JP" dirty="0"/>
              <a:t>14</a:t>
            </a:r>
            <a:r>
              <a:rPr lang="ja-JP" altLang="en-US" dirty="0"/>
              <a:t>、</a:t>
            </a:r>
            <a:r>
              <a:rPr lang="en-US" altLang="ja-JP" dirty="0"/>
              <a:t>5</a:t>
            </a:r>
            <a:r>
              <a:rPr lang="ja-JP" altLang="en-US" dirty="0"/>
              <a:t>歳が黄金期で、鬚が生えるまで。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・女性的特徴が好まれ、男性的特徴は嫌悪されたが、去勢はしない。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800" dirty="0"/>
              <a:t>　</a:t>
            </a:r>
            <a:endParaRPr lang="en-US" altLang="ja-JP" sz="800" dirty="0"/>
          </a:p>
          <a:p>
            <a:pPr marL="0" indent="0">
              <a:buNone/>
            </a:pPr>
            <a:r>
              <a:rPr lang="ja-JP" altLang="en-US" sz="2400" dirty="0"/>
              <a:t>◆成人男性を求める「ゲイ」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/>
              <a:t>　・</a:t>
            </a:r>
            <a:r>
              <a:rPr lang="en-US" altLang="ja-JP" dirty="0"/>
              <a:t>10</a:t>
            </a:r>
            <a:r>
              <a:rPr lang="ja-JP" altLang="en-US" dirty="0"/>
              <a:t>代より</a:t>
            </a:r>
            <a:r>
              <a:rPr lang="en-US" altLang="ja-JP" dirty="0"/>
              <a:t>20</a:t>
            </a:r>
            <a:r>
              <a:rPr lang="ja-JP" altLang="en-US" dirty="0"/>
              <a:t>代の肉体的に成熟した「男らしい男性」。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800" dirty="0"/>
              <a:t>　</a:t>
            </a:r>
            <a:endParaRPr lang="en-US" altLang="ja-JP" sz="800" dirty="0"/>
          </a:p>
          <a:p>
            <a:pPr marL="0" indent="0">
              <a:buNone/>
            </a:pPr>
            <a:r>
              <a:rPr lang="ja-JP" altLang="en-US" sz="2400" dirty="0"/>
              <a:t>⇒男性によるものである以上、性欲の充足を第一義とし、　性器への関心が強い点で共通している。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1520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en-US" altLang="ja-JP" sz="3200" dirty="0"/>
              <a:t>BL</a:t>
            </a:r>
            <a:r>
              <a:rPr kumimoji="1" lang="ja-JP" altLang="en-US" sz="3200" dirty="0"/>
              <a:t>漫画における男子同性愛（調査方法）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</a:t>
            </a:r>
            <a:r>
              <a:rPr lang="en-US" altLang="ja-JP" sz="2400" dirty="0"/>
              <a:t>『B</a:t>
            </a:r>
            <a:r>
              <a:rPr lang="ja-JP" altLang="en-US" sz="2400" dirty="0"/>
              <a:t>＋</a:t>
            </a:r>
            <a:r>
              <a:rPr lang="en-US" altLang="ja-JP" sz="2400" dirty="0"/>
              <a:t>LIBRARY』 vol.10-12</a:t>
            </a:r>
            <a:r>
              <a:rPr lang="ja-JP" altLang="en-US" sz="2400" dirty="0"/>
              <a:t>に紹介された全</a:t>
            </a:r>
            <a:r>
              <a:rPr lang="en-US" altLang="ja-JP" sz="2400" dirty="0"/>
              <a:t>257</a:t>
            </a:r>
            <a:r>
              <a:rPr lang="ja-JP" altLang="en-US" sz="2400" dirty="0"/>
              <a:t>冊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◇電子書籍サイト「</a:t>
            </a:r>
            <a:r>
              <a:rPr lang="en-US" altLang="ja-JP" sz="2400" dirty="0"/>
              <a:t>Book Live</a:t>
            </a:r>
            <a:r>
              <a:rPr lang="ja-JP" altLang="en-US" sz="2400" dirty="0"/>
              <a:t>」における「</a:t>
            </a:r>
            <a:r>
              <a:rPr lang="en-US" altLang="ja-JP" sz="2400" dirty="0"/>
              <a:t>BL</a:t>
            </a:r>
            <a:r>
              <a:rPr lang="ja-JP" altLang="en-US" sz="2400" dirty="0"/>
              <a:t>」タグを調査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◇必要に応じてインターネットでのヒアリング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800" dirty="0"/>
              <a:t>　</a:t>
            </a:r>
            <a:endParaRPr lang="en-US" altLang="ja-JP" sz="800" dirty="0"/>
          </a:p>
          <a:p>
            <a:pPr marL="0" indent="0">
              <a:buNone/>
            </a:pPr>
            <a:r>
              <a:rPr lang="en-US" altLang="ja-JP" sz="2400" dirty="0"/>
              <a:t>※BL</a:t>
            </a:r>
            <a:r>
              <a:rPr lang="ja-JP" altLang="en-US" sz="2400"/>
              <a:t>同人誌は調査対象外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⇒本研究は、厳密には「商業系</a:t>
            </a:r>
            <a:r>
              <a:rPr lang="en-US" altLang="ja-JP" sz="2400" dirty="0"/>
              <a:t>BL</a:t>
            </a:r>
            <a:r>
              <a:rPr lang="ja-JP" altLang="en-US" sz="2400" dirty="0"/>
              <a:t>」の研究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16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3505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en-US" altLang="ja-JP" sz="3200" dirty="0"/>
              <a:t>BL</a:t>
            </a:r>
            <a:r>
              <a:rPr kumimoji="1" lang="ja-JP" altLang="en-US" sz="3200" dirty="0"/>
              <a:t>漫画における男子同性愛（調査結果①）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◆「攻め」と「受け」の年齢層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・共に、高校生から</a:t>
            </a:r>
            <a:r>
              <a:rPr lang="en-US" altLang="ja-JP" sz="2400" dirty="0"/>
              <a:t>20</a:t>
            </a:r>
            <a:r>
              <a:rPr lang="ja-JP" altLang="en-US" sz="2400" dirty="0"/>
              <a:t>代の年齢層が</a:t>
            </a:r>
            <a:r>
              <a:rPr lang="en-US" altLang="ja-JP" sz="2400" dirty="0"/>
              <a:t>8</a:t>
            </a:r>
            <a:r>
              <a:rPr lang="ja-JP" altLang="en-US" sz="2400" dirty="0"/>
              <a:t>割　⇒若い方が良い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・中学生はほぼいない</a:t>
            </a:r>
            <a:r>
              <a:rPr lang="ja-JP" altLang="en-US" dirty="0"/>
              <a:t>（受けで</a:t>
            </a:r>
            <a:r>
              <a:rPr lang="en-US" altLang="ja-JP" dirty="0"/>
              <a:t>1</a:t>
            </a:r>
            <a:r>
              <a:rPr lang="ja-JP" altLang="en-US" dirty="0"/>
              <a:t>冊のみ）　</a:t>
            </a:r>
            <a:r>
              <a:rPr lang="ja-JP" altLang="en-US" sz="2400" dirty="0"/>
              <a:t>⇒「少年」に需要なし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⇒理想は</a:t>
            </a:r>
            <a:r>
              <a:rPr lang="en-US" altLang="ja-JP" sz="2400" dirty="0"/>
              <a:t>18</a:t>
            </a:r>
            <a:r>
              <a:rPr lang="ja-JP" altLang="en-US" sz="2400" dirty="0"/>
              <a:t>歳：　幼さを感じない範囲で最も若い年齢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800" dirty="0"/>
              <a:t>　</a:t>
            </a:r>
            <a:endParaRPr lang="en-US" altLang="ja-JP" sz="800" dirty="0"/>
          </a:p>
          <a:p>
            <a:pPr marL="0" indent="0">
              <a:buNone/>
            </a:pPr>
            <a:r>
              <a:rPr lang="ja-JP" altLang="en-US" sz="2400" dirty="0"/>
              <a:t>◆「攻め」と「受け」の年齢差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・年齢差のないカップルが最多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・年齢差があっても、年長者が「攻め」とは限らない。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※</a:t>
            </a:r>
            <a:r>
              <a:rPr lang="ja-JP" altLang="en-US" sz="1800" dirty="0"/>
              <a:t>年長者の「攻め」と、年少者の「攻め」がほぼ同数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17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8674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en-US" altLang="ja-JP" sz="3200" dirty="0"/>
              <a:t>BL</a:t>
            </a:r>
            <a:r>
              <a:rPr kumimoji="1" lang="ja-JP" altLang="en-US" sz="3200" dirty="0"/>
              <a:t>漫画における男子同性愛（調査結果②）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◆「攻め」と「受け」の容姿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◇「攻め」は「受け」より男性的に描かれる傾向。</a:t>
            </a:r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※</a:t>
            </a:r>
            <a:r>
              <a:rPr lang="ja-JP" altLang="en-US" sz="1800" dirty="0"/>
              <a:t>「攻め」は、「やや男性的」</a:t>
            </a:r>
            <a:r>
              <a:rPr lang="ja-JP" altLang="en-US" sz="1600" dirty="0"/>
              <a:t>（</a:t>
            </a:r>
            <a:r>
              <a:rPr lang="en-US" altLang="ja-JP" sz="1600" dirty="0"/>
              <a:t>84%</a:t>
            </a:r>
            <a:r>
              <a:rPr lang="ja-JP" altLang="en-US" sz="1600" dirty="0"/>
              <a:t>）</a:t>
            </a:r>
            <a:r>
              <a:rPr lang="ja-JP" altLang="en-US" sz="1800" dirty="0"/>
              <a:t>に描かれる傾向。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※</a:t>
            </a:r>
            <a:r>
              <a:rPr lang="ja-JP" altLang="en-US" sz="1800" dirty="0"/>
              <a:t>「受け」は、「やや男性的」</a:t>
            </a:r>
            <a:r>
              <a:rPr lang="ja-JP" altLang="en-US" sz="1600" dirty="0"/>
              <a:t>（</a:t>
            </a:r>
            <a:r>
              <a:rPr lang="en-US" altLang="ja-JP" sz="1600" dirty="0"/>
              <a:t>46%</a:t>
            </a:r>
            <a:r>
              <a:rPr lang="ja-JP" altLang="en-US" sz="1600" dirty="0"/>
              <a:t>）</a:t>
            </a:r>
            <a:r>
              <a:rPr lang="ja-JP" altLang="en-US" sz="1800" dirty="0"/>
              <a:t>か「標準的」</a:t>
            </a:r>
            <a:r>
              <a:rPr lang="ja-JP" altLang="en-US" sz="1600" dirty="0"/>
              <a:t>（</a:t>
            </a:r>
            <a:r>
              <a:rPr lang="en-US" altLang="ja-JP" sz="1600" dirty="0"/>
              <a:t>46%</a:t>
            </a:r>
            <a:r>
              <a:rPr lang="ja-JP" altLang="en-US" sz="1600" dirty="0"/>
              <a:t>）</a:t>
            </a:r>
            <a:r>
              <a:rPr lang="ja-JP" altLang="en-US" sz="1800" dirty="0"/>
              <a:t>な傾向。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2400" dirty="0"/>
              <a:t>◇「受け」でも男性的に描かれ、中性的な容姿は少数</a:t>
            </a:r>
            <a:r>
              <a:rPr lang="ja-JP" altLang="en-US" dirty="0"/>
              <a:t>（</a:t>
            </a:r>
            <a:r>
              <a:rPr lang="en-US" altLang="ja-JP" dirty="0"/>
              <a:t>8%</a:t>
            </a:r>
            <a:r>
              <a:rPr lang="ja-JP" altLang="en-US" dirty="0"/>
              <a:t>）</a:t>
            </a:r>
            <a:r>
              <a:rPr lang="ja-JP" altLang="en-US" sz="2400" dirty="0"/>
              <a:t>、女性的な容姿は皆無。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◇「攻め」でも筋肉隆々の「特に男性的」容姿はほぼいない</a:t>
            </a:r>
            <a:r>
              <a:rPr lang="ja-JP" altLang="en-US" dirty="0"/>
              <a:t>（攻めで</a:t>
            </a:r>
            <a:r>
              <a:rPr lang="en-US" altLang="ja-JP" dirty="0"/>
              <a:t>1</a:t>
            </a:r>
            <a:r>
              <a:rPr lang="ja-JP" altLang="en-US" dirty="0"/>
              <a:t>冊のみ）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2400" dirty="0"/>
              <a:t>◇タグ調査では、「メガネ攻め」「メガネ受け」は共に大人気。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⇒知的な男性が人気。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18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90320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en-US" altLang="ja-JP" sz="3200" dirty="0"/>
              <a:t>BL</a:t>
            </a:r>
            <a:r>
              <a:rPr kumimoji="1" lang="ja-JP" altLang="en-US" sz="3200" dirty="0"/>
              <a:t>漫画における男子同性愛（調査結果③）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◆「攻め」と「受け」の性的指向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◇共に半数の性的指向が曖昧。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◇明記された作品では、異性愛者と同性愛者の割合が　「攻め」「受け」共に半々。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⇒「攻め」「受け」の性的役割と性的指向に関係なし。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⇒現在では、「ヘテロの男性が男性を愛する物語」</a:t>
            </a:r>
            <a:r>
              <a:rPr lang="ja-JP" altLang="en-US" sz="1800" dirty="0"/>
              <a:t>（堀［</a:t>
            </a:r>
            <a:r>
              <a:rPr lang="en-US" altLang="ja-JP" sz="1800" dirty="0"/>
              <a:t>2010</a:t>
            </a:r>
            <a:r>
              <a:rPr lang="ja-JP" altLang="en-US" sz="1800" dirty="0"/>
              <a:t>］）</a:t>
            </a:r>
            <a:r>
              <a:rPr lang="ja-JP" altLang="en-US" sz="2400" dirty="0"/>
              <a:t>ではない。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19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6699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lang="ja-JP" altLang="en-US" sz="3200" dirty="0"/>
              <a:t>研究背景と研究目的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◆「</a:t>
            </a:r>
            <a:r>
              <a:rPr lang="en-US" altLang="ja-JP" sz="2400" dirty="0"/>
              <a:t>BL</a:t>
            </a:r>
            <a:r>
              <a:rPr lang="ja-JP" altLang="en-US" sz="2400" dirty="0"/>
              <a:t>（ボーイズラブ）」のテーマは、女性向けの男子同性愛。</a:t>
            </a:r>
          </a:p>
          <a:p>
            <a:pPr marL="0" indent="0">
              <a:buNone/>
            </a:pPr>
            <a:r>
              <a:rPr lang="ja-JP" altLang="en-US" sz="2400" dirty="0"/>
              <a:t>◆性表現が多いため、ポルノと同様に解釈されがち。</a:t>
            </a:r>
          </a:p>
          <a:p>
            <a:pPr marL="0" indent="0">
              <a:buNone/>
            </a:pPr>
            <a:r>
              <a:rPr lang="ja-JP" altLang="en-US" sz="2400" dirty="0"/>
              <a:t>⇒しかし、</a:t>
            </a:r>
            <a:r>
              <a:rPr lang="en-US" altLang="ja-JP" sz="2400" dirty="0"/>
              <a:t>BL</a:t>
            </a:r>
            <a:r>
              <a:rPr lang="ja-JP" altLang="en-US" sz="2400" dirty="0"/>
              <a:t>を愛好する「腐女子」は、ポルノを見る男性と　異なり、男性の裸を見たい訳ではない。</a:t>
            </a:r>
          </a:p>
          <a:p>
            <a:pPr marL="0" indent="0">
              <a:buNone/>
            </a:pPr>
            <a:r>
              <a:rPr lang="ja-JP" altLang="en-US" sz="800" dirty="0"/>
              <a:t>　</a:t>
            </a:r>
          </a:p>
          <a:p>
            <a:pPr marL="0" indent="0">
              <a:buNone/>
            </a:pPr>
            <a:r>
              <a:rPr lang="ja-JP" altLang="en-US" sz="2400" dirty="0"/>
              <a:t>◆本研究の目的は、男女で性的価値観が大きく異なることを前提に、女性作者による女性読者向けの空想としての　</a:t>
            </a:r>
            <a:r>
              <a:rPr lang="en-US" altLang="ja-JP" sz="2400" dirty="0"/>
              <a:t>BL</a:t>
            </a:r>
            <a:r>
              <a:rPr lang="ja-JP" altLang="en-US" sz="2400" dirty="0"/>
              <a:t>における男子同性愛と、男性による現実の男子同性愛の違いを明らかにすること。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21771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en-US" altLang="ja-JP" sz="3200" dirty="0"/>
              <a:t>BL</a:t>
            </a:r>
            <a:r>
              <a:rPr kumimoji="1" lang="ja-JP" altLang="en-US" sz="3200" dirty="0"/>
              <a:t>漫画における男子同性愛（調査結果④）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</a:t>
            </a:r>
            <a:r>
              <a:rPr lang="en-US" altLang="ja-JP" sz="2400" dirty="0"/>
              <a:t>9</a:t>
            </a:r>
            <a:r>
              <a:rPr lang="ja-JP" altLang="en-US" sz="2400" dirty="0"/>
              <a:t>割以上の作品に性表現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◇うち</a:t>
            </a:r>
            <a:r>
              <a:rPr lang="en-US" altLang="ja-JP" sz="2400" dirty="0"/>
              <a:t>96%</a:t>
            </a:r>
            <a:r>
              <a:rPr lang="ja-JP" altLang="en-US" sz="2400" dirty="0"/>
              <a:t>が肛門性交メイン。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◇膣（やおい穴）性交は皆無。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◇口腔性交</a:t>
            </a:r>
            <a:r>
              <a:rPr lang="ja-JP" altLang="en-US" dirty="0"/>
              <a:t>（</a:t>
            </a:r>
            <a:r>
              <a:rPr lang="en-US" altLang="ja-JP" dirty="0"/>
              <a:t>39%</a:t>
            </a:r>
            <a:r>
              <a:rPr lang="ja-JP" altLang="en-US" dirty="0"/>
              <a:t>）</a:t>
            </a:r>
            <a:r>
              <a:rPr lang="ja-JP" altLang="en-US" sz="2400" dirty="0"/>
              <a:t>は、愛情ゆえの奉仕行為に過ぎない。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⇒口腔性交したいという性的欲求は想定されていない。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⇒性器への関心が想定されておらず、肛門性交のみが　　性的欲求として想定されている。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20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3558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en-US" altLang="ja-JP" sz="3200" dirty="0"/>
              <a:t>BL</a:t>
            </a:r>
            <a:r>
              <a:rPr kumimoji="1" lang="ja-JP" altLang="en-US" sz="3200" dirty="0"/>
              <a:t>漫画における男子同性愛（調査結果⑤）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◆「受け」視点が</a:t>
            </a:r>
            <a:r>
              <a:rPr lang="en-US" altLang="ja-JP" sz="2400" dirty="0"/>
              <a:t>66</a:t>
            </a:r>
            <a:r>
              <a:rPr lang="ja-JP" altLang="en-US" sz="2400" dirty="0"/>
              <a:t>％。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⇒自己投影しやすい女性役の「受け」視点が多数派。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◆「攻め」視点が</a:t>
            </a:r>
            <a:r>
              <a:rPr lang="en-US" altLang="ja-JP" sz="2400" dirty="0"/>
              <a:t>30</a:t>
            </a:r>
            <a:r>
              <a:rPr lang="ja-JP" altLang="en-US" sz="2400" dirty="0"/>
              <a:t>％。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⇒主人公に自己投影して「男を攻める」非日常体験。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800" dirty="0"/>
              <a:t>　</a:t>
            </a:r>
            <a:endParaRPr lang="en-US" altLang="ja-JP" sz="800" dirty="0"/>
          </a:p>
          <a:p>
            <a:pPr marL="0" indent="0">
              <a:buNone/>
            </a:pPr>
            <a:r>
              <a:rPr lang="ja-JP" altLang="en-US" sz="2400" dirty="0"/>
              <a:t>◆「受け」視点でリードするのは「攻め」キャラ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◆「攻め」視点でリードするのは「受け」キャラ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⇒主人公は「攻め」「受け」問わず常に「求められる立場」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⇒受け身の物語構造が定型として確立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21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67539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まとめ①（理想の男性像）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◆少年愛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・男性的特徴は</a:t>
            </a:r>
            <a:r>
              <a:rPr lang="en-US" altLang="ja-JP" sz="2400" dirty="0"/>
              <a:t>NG</a:t>
            </a:r>
            <a:r>
              <a:rPr lang="ja-JP" altLang="en-US" sz="2400" dirty="0"/>
              <a:t>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・女性的特徴を備えた中性的少年が現実的理想。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/>
              <a:t>　　　</a:t>
            </a:r>
            <a:r>
              <a:rPr lang="en-US" altLang="ja-JP" dirty="0"/>
              <a:t>※</a:t>
            </a:r>
            <a:r>
              <a:rPr lang="ja-JP" altLang="en-US" dirty="0"/>
              <a:t>究極的理想は「ペニスのある女性」、「双性原理」</a:t>
            </a:r>
            <a:r>
              <a:rPr lang="ja-JP" altLang="en-US" sz="1600" dirty="0"/>
              <a:t>（三橋［</a:t>
            </a:r>
            <a:r>
              <a:rPr lang="en-US" altLang="ja-JP" sz="1600" dirty="0"/>
              <a:t>2022</a:t>
            </a:r>
            <a:r>
              <a:rPr lang="ja-JP" altLang="en-US" sz="1600" dirty="0"/>
              <a:t>］）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2400" dirty="0"/>
              <a:t>◆ゲイ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・戦士的な屈強さを感じる筋肉隆々の男性が理想。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◆</a:t>
            </a:r>
            <a:r>
              <a:rPr lang="en-US" altLang="ja-JP" sz="2400" dirty="0"/>
              <a:t>BL</a:t>
            </a:r>
          </a:p>
          <a:p>
            <a:pPr marL="0" indent="0">
              <a:buNone/>
            </a:pPr>
            <a:r>
              <a:rPr lang="ja-JP" altLang="en-US" sz="2400" dirty="0"/>
              <a:t>　・女性的容姿は</a:t>
            </a:r>
            <a:r>
              <a:rPr lang="en-US" altLang="ja-JP" sz="2400" dirty="0"/>
              <a:t>NG</a:t>
            </a:r>
            <a:r>
              <a:rPr lang="ja-JP" altLang="en-US" sz="2400" dirty="0"/>
              <a:t>、幼い容姿も</a:t>
            </a:r>
            <a:r>
              <a:rPr lang="en-US" altLang="ja-JP" sz="2400" dirty="0"/>
              <a:t>NG</a:t>
            </a:r>
            <a:r>
              <a:rPr lang="ja-JP" altLang="en-US" sz="2400" dirty="0"/>
              <a:t>、マッチョも</a:t>
            </a:r>
            <a:r>
              <a:rPr lang="en-US" altLang="ja-JP" sz="2400" dirty="0"/>
              <a:t>NG</a:t>
            </a:r>
            <a:r>
              <a:rPr lang="ja-JP" altLang="en-US" sz="2400" dirty="0"/>
              <a:t>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・若い知的男性が理想。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22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54718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まとめ②（性行為）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◆少年愛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肛門性交が常道だが挿入者のみ需要。　ペニスにも関心。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◆ゲイ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「肛門挿入者」「肛門受容者」「口腔挿入者」「口腔受容者」全てに需要あり。　ペニスに関心。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◆</a:t>
            </a:r>
            <a:r>
              <a:rPr lang="en-US" altLang="ja-JP" sz="2400" dirty="0"/>
              <a:t>BL</a:t>
            </a:r>
          </a:p>
          <a:p>
            <a:pPr marL="0" indent="0">
              <a:buNone/>
            </a:pPr>
            <a:r>
              <a:rPr lang="ja-JP" altLang="en-US" sz="2400" dirty="0"/>
              <a:t>肛門性交が常道で双方に需要あり。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ペニスに関心なし。　膣（やおい穴）にも需要なし。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⇒性行為は見たいが、性器は見たくない。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23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25985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まとめ③（人間関係）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◆少年愛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格上の年長者が金か権力か恩義にものを言わせた関係。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◆ゲイ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自由意志に基づく対等な関係だが、アプローチするのは黙っていたら相手にされない年長者。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◆</a:t>
            </a:r>
            <a:r>
              <a:rPr lang="en-US" altLang="ja-JP" sz="2400" dirty="0"/>
              <a:t>BL</a:t>
            </a:r>
          </a:p>
          <a:p>
            <a:pPr marL="0" indent="0">
              <a:buNone/>
            </a:pPr>
            <a:r>
              <a:rPr lang="ja-JP" altLang="en-US" sz="2400" dirty="0"/>
              <a:t>年齢差もない対等な関係だが、主人公は「求められる立場」。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24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78840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考察①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（１）　腐女子の性器嫌悪仮説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・なぜ性器（やおい穴）より肛門なのか？　汚くないのか？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・腐女子のペニスへの関心の乏しさ。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・むしろ、好きな人のでも、自分のでも、性器を見たくない。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⇒全ての人間の性器をグロテスクと感じ嫌悪する。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※</a:t>
            </a:r>
            <a:r>
              <a:rPr lang="ja-JP" altLang="en-US" sz="1800" dirty="0"/>
              <a:t>腐女子にとって性器は内臓のようなもの。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2400" dirty="0"/>
              <a:t>⇒グロテスクな性器よりは、汚くても肛門の方がまし。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※</a:t>
            </a:r>
            <a:r>
              <a:rPr lang="ja-JP" altLang="en-US" sz="1800" dirty="0"/>
              <a:t>ポムポムプリンのお尻なら、むしろ可愛い？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2400" dirty="0"/>
              <a:t>⇒性器に対して、見慣れないものに対する一種の恐怖感。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25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6830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考察②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（２）　準性器仮説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・腐女子は、性器だけでなく、ムキムキの筋肉も嫌悪する。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⇒男性の筋肉は性的象徴で、女性の乳房と同様の存在。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⇒これら性的象徴部位は、性器に準ずる性的関心の対象になりうると共に、性器に準ずる嫌悪の対象にもなりうる。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800" dirty="0"/>
              <a:t>　</a:t>
            </a:r>
            <a:endParaRPr lang="en-US" altLang="ja-JP" sz="800" dirty="0"/>
          </a:p>
          <a:p>
            <a:pPr marL="0" indent="0">
              <a:buNone/>
            </a:pPr>
            <a:r>
              <a:rPr lang="ja-JP" altLang="en-US" sz="2400" dirty="0"/>
              <a:t>（３）　理想の夫婦像としての</a:t>
            </a:r>
            <a:r>
              <a:rPr lang="en-US" altLang="ja-JP" sz="2400" dirty="0"/>
              <a:t>BL</a:t>
            </a:r>
          </a:p>
          <a:p>
            <a:pPr marL="0" indent="0">
              <a:buNone/>
            </a:pPr>
            <a:r>
              <a:rPr lang="ja-JP" altLang="en-US" sz="2400" dirty="0"/>
              <a:t>・性器を見たくないのに、なぜ性行為を求めるのか？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⇒結婚を愛情と結びつけたロマンチックラブイデオロギーの影響を受けて、</a:t>
            </a:r>
            <a:r>
              <a:rPr lang="en-US" altLang="ja-JP" sz="2400" dirty="0"/>
              <a:t>BL</a:t>
            </a:r>
            <a:r>
              <a:rPr lang="ja-JP" altLang="en-US" sz="2400" dirty="0"/>
              <a:t>は愛情を結婚（性行為含む）と結びつけた。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26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08076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EACF6-0AD8-1C18-ECCD-C453BD4F24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D9FF9F-AE87-8833-A8D0-6605D2032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lang="ja-JP" altLang="en-US" sz="3200" dirty="0"/>
              <a:t>引用文献①</a:t>
            </a:r>
            <a:endParaRPr kumimoji="1" lang="ja-JP" altLang="en-US" sz="32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0D4C07-0583-E352-49F0-9CB683A1B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1600" dirty="0"/>
              <a:t>・石田仁（</a:t>
            </a:r>
            <a:r>
              <a:rPr lang="en-US" altLang="ja-JP" sz="1600" dirty="0"/>
              <a:t>2007</a:t>
            </a:r>
            <a:r>
              <a:rPr lang="ja-JP" altLang="en-US" sz="1600" dirty="0"/>
              <a:t>）「ゲイに共感する女性たち」</a:t>
            </a:r>
            <a:r>
              <a:rPr lang="en-US" altLang="ja-JP" sz="1600" dirty="0"/>
              <a:t>『</a:t>
            </a:r>
            <a:r>
              <a:rPr lang="ja-JP" altLang="en-US" sz="1600" dirty="0"/>
              <a:t>ユリイカ　総特集◎腐女子マンガ大系</a:t>
            </a:r>
            <a:r>
              <a:rPr lang="en-US" altLang="ja-JP" sz="1600" dirty="0"/>
              <a:t>』</a:t>
            </a:r>
            <a:r>
              <a:rPr lang="ja-JP" altLang="en-US" sz="1600" dirty="0"/>
              <a:t>第</a:t>
            </a:r>
            <a:r>
              <a:rPr lang="en-US" altLang="ja-JP" sz="1600" dirty="0"/>
              <a:t>39</a:t>
            </a:r>
            <a:r>
              <a:rPr lang="ja-JP" altLang="en-US" sz="1600" dirty="0"/>
              <a:t>巻第</a:t>
            </a:r>
            <a:r>
              <a:rPr lang="en-US" altLang="ja-JP" sz="1600" dirty="0"/>
              <a:t>7</a:t>
            </a:r>
            <a:r>
              <a:rPr lang="ja-JP" altLang="en-US" sz="1600" dirty="0"/>
              <a:t>号（通巻</a:t>
            </a:r>
            <a:r>
              <a:rPr lang="en-US" altLang="ja-JP" sz="1600" dirty="0"/>
              <a:t>536</a:t>
            </a:r>
            <a:r>
              <a:rPr lang="ja-JP" altLang="en-US" sz="1600" dirty="0"/>
              <a:t>号）、青土社、</a:t>
            </a:r>
            <a:r>
              <a:rPr lang="en-US" altLang="ja-JP" sz="1600" dirty="0"/>
              <a:t>47‐55</a:t>
            </a:r>
            <a:r>
              <a:rPr lang="ja-JP" altLang="en-US" sz="1600" dirty="0"/>
              <a:t>頁。</a:t>
            </a:r>
          </a:p>
          <a:p>
            <a:pPr marL="0" indent="0">
              <a:buNone/>
            </a:pPr>
            <a:r>
              <a:rPr lang="ja-JP" altLang="en-US" sz="1600" dirty="0"/>
              <a:t>・呉存存（</a:t>
            </a:r>
            <a:r>
              <a:rPr lang="en-US" altLang="ja-JP" sz="1600" dirty="0"/>
              <a:t>2000</a:t>
            </a:r>
            <a:r>
              <a:rPr lang="ja-JP" altLang="en-US" sz="1600" dirty="0"/>
              <a:t>）</a:t>
            </a:r>
            <a:r>
              <a:rPr lang="en-US" altLang="ja-JP" sz="1600" dirty="0"/>
              <a:t>『</a:t>
            </a:r>
            <a:r>
              <a:rPr lang="ja-JP" altLang="en-US" sz="1600" dirty="0"/>
              <a:t>明清社会性愛風気</a:t>
            </a:r>
            <a:r>
              <a:rPr lang="en-US" altLang="ja-JP" sz="1600" dirty="0"/>
              <a:t>』</a:t>
            </a:r>
            <a:r>
              <a:rPr lang="ja-JP" altLang="en-US" sz="1600" dirty="0"/>
              <a:t>人民文学出版社（鈴木博訳（</a:t>
            </a:r>
            <a:r>
              <a:rPr lang="en-US" altLang="ja-JP" sz="1600" dirty="0"/>
              <a:t>2005</a:t>
            </a:r>
            <a:r>
              <a:rPr lang="ja-JP" altLang="en-US" sz="1600" dirty="0"/>
              <a:t>）</a:t>
            </a:r>
            <a:r>
              <a:rPr lang="en-US" altLang="ja-JP" sz="1600" dirty="0"/>
              <a:t>『</a:t>
            </a:r>
            <a:r>
              <a:rPr lang="ja-JP" altLang="en-US" sz="1600" dirty="0"/>
              <a:t>中国近世の性愛</a:t>
            </a:r>
            <a:r>
              <a:rPr lang="en-US" altLang="ja-JP" sz="1600" dirty="0"/>
              <a:t>』</a:t>
            </a:r>
            <a:r>
              <a:rPr lang="ja-JP" altLang="en-US" sz="1600" dirty="0"/>
              <a:t>青土社）。</a:t>
            </a:r>
          </a:p>
          <a:p>
            <a:pPr marL="0" indent="0">
              <a:buNone/>
            </a:pPr>
            <a:r>
              <a:rPr lang="ja-JP" altLang="en-US" sz="1600" dirty="0"/>
              <a:t>・奥村政信</a:t>
            </a:r>
            <a:r>
              <a:rPr lang="en-US" altLang="ja-JP" sz="1600" dirty="0"/>
              <a:t>『</a:t>
            </a:r>
            <a:r>
              <a:rPr lang="ja-JP" altLang="en-US" sz="1600" dirty="0"/>
              <a:t>閨の雛形</a:t>
            </a:r>
            <a:r>
              <a:rPr lang="en-US" altLang="ja-JP" sz="1600" dirty="0"/>
              <a:t>』</a:t>
            </a:r>
            <a:r>
              <a:rPr lang="ja-JP" altLang="en-US" sz="1200" dirty="0"/>
              <a:t>（</a:t>
            </a:r>
            <a:r>
              <a:rPr lang="en-US" altLang="ja-JP" sz="1200" dirty="0"/>
              <a:t>https://lapis.nichibun.ac.jp/enp/Picture/List/229/1/1</a:t>
            </a:r>
            <a:r>
              <a:rPr lang="ja-JP" altLang="en-US" sz="1200" dirty="0"/>
              <a:t>）（</a:t>
            </a:r>
            <a:r>
              <a:rPr lang="en-US" altLang="ja-JP" sz="1200" dirty="0"/>
              <a:t>2024</a:t>
            </a:r>
            <a:r>
              <a:rPr lang="ja-JP" altLang="en-US" sz="1200" dirty="0"/>
              <a:t>年</a:t>
            </a:r>
            <a:r>
              <a:rPr lang="en-US" altLang="ja-JP" sz="1200" dirty="0"/>
              <a:t>9</a:t>
            </a:r>
            <a:r>
              <a:rPr lang="ja-JP" altLang="en-US" sz="1200" dirty="0"/>
              <a:t>月</a:t>
            </a:r>
            <a:r>
              <a:rPr lang="en-US" altLang="ja-JP" sz="1200" dirty="0"/>
              <a:t>10</a:t>
            </a:r>
            <a:r>
              <a:rPr lang="ja-JP" altLang="en-US" sz="1200" dirty="0"/>
              <a:t>日確認）</a:t>
            </a:r>
            <a:r>
              <a:rPr lang="ja-JP" altLang="en-US" sz="1600" dirty="0"/>
              <a:t>。</a:t>
            </a:r>
          </a:p>
          <a:p>
            <a:pPr marL="0" indent="0">
              <a:buNone/>
            </a:pPr>
            <a:r>
              <a:rPr lang="ja-JP" altLang="en-US" sz="1600" dirty="0"/>
              <a:t>・金田淳子（</a:t>
            </a:r>
            <a:r>
              <a:rPr lang="en-US" altLang="ja-JP" sz="1600" dirty="0"/>
              <a:t>2007</a:t>
            </a:r>
            <a:r>
              <a:rPr lang="ja-JP" altLang="en-US" sz="1600" dirty="0"/>
              <a:t>）「やおい論，明日のためにその２。」</a:t>
            </a:r>
            <a:r>
              <a:rPr lang="en-US" altLang="ja-JP" sz="1600" dirty="0"/>
              <a:t>『</a:t>
            </a:r>
            <a:r>
              <a:rPr lang="ja-JP" altLang="en-US" sz="1600" dirty="0"/>
              <a:t>ユリイカ　総特集◎ＢＬスタディーズ</a:t>
            </a:r>
            <a:r>
              <a:rPr lang="en-US" altLang="ja-JP" sz="1600" dirty="0"/>
              <a:t>』</a:t>
            </a:r>
            <a:r>
              <a:rPr lang="ja-JP" altLang="en-US" sz="1600" dirty="0"/>
              <a:t>第</a:t>
            </a:r>
            <a:r>
              <a:rPr lang="en-US" altLang="ja-JP" sz="1600" dirty="0"/>
              <a:t>39</a:t>
            </a:r>
            <a:r>
              <a:rPr lang="ja-JP" altLang="en-US" sz="1600" dirty="0"/>
              <a:t>巻第</a:t>
            </a:r>
            <a:r>
              <a:rPr lang="en-US" altLang="ja-JP" sz="1600" dirty="0"/>
              <a:t>16</a:t>
            </a:r>
            <a:r>
              <a:rPr lang="ja-JP" altLang="en-US" sz="1600" dirty="0"/>
              <a:t>号（通巻</a:t>
            </a:r>
            <a:r>
              <a:rPr lang="en-US" altLang="ja-JP" sz="1600" dirty="0"/>
              <a:t>545</a:t>
            </a:r>
            <a:r>
              <a:rPr lang="ja-JP" altLang="en-US" sz="1600" dirty="0"/>
              <a:t>号）、青土社、</a:t>
            </a:r>
            <a:r>
              <a:rPr lang="en-US" altLang="ja-JP" sz="1600" dirty="0"/>
              <a:t>48‐54</a:t>
            </a:r>
            <a:r>
              <a:rPr lang="ja-JP" altLang="en-US" sz="1600" dirty="0"/>
              <a:t>頁。</a:t>
            </a:r>
          </a:p>
          <a:p>
            <a:pPr marL="0" indent="0">
              <a:buNone/>
            </a:pPr>
            <a:r>
              <a:rPr lang="ja-JP" altLang="en-US" sz="1600" dirty="0"/>
              <a:t>・かびやかずひこ（</a:t>
            </a:r>
            <a:r>
              <a:rPr lang="en-US" altLang="ja-JP" sz="1600" dirty="0"/>
              <a:t>1958</a:t>
            </a:r>
            <a:r>
              <a:rPr lang="ja-JP" altLang="en-US" sz="1600" dirty="0"/>
              <a:t>）「実態調査のレポート」</a:t>
            </a:r>
            <a:r>
              <a:rPr lang="en-US" altLang="ja-JP" sz="1600" dirty="0"/>
              <a:t>『</a:t>
            </a:r>
            <a:r>
              <a:rPr lang="ja-JP" altLang="en-US" sz="1600" dirty="0"/>
              <a:t>夜の異端者</a:t>
            </a:r>
            <a:r>
              <a:rPr lang="en-US" altLang="ja-JP" sz="1600" dirty="0"/>
              <a:t>』</a:t>
            </a:r>
            <a:r>
              <a:rPr lang="ja-JP" altLang="en-US" sz="1600" dirty="0"/>
              <a:t>南旺社（礫川全次編（</a:t>
            </a:r>
            <a:r>
              <a:rPr lang="en-US" altLang="ja-JP" sz="1600" dirty="0"/>
              <a:t>2006</a:t>
            </a:r>
            <a:r>
              <a:rPr lang="ja-JP" altLang="en-US" sz="1600" dirty="0"/>
              <a:t>）</a:t>
            </a:r>
            <a:r>
              <a:rPr lang="en-US" altLang="ja-JP" sz="1600" dirty="0"/>
              <a:t>『</a:t>
            </a:r>
            <a:r>
              <a:rPr lang="ja-JP" altLang="en-US" sz="1600" dirty="0"/>
              <a:t>ゲイの民俗学</a:t>
            </a:r>
            <a:r>
              <a:rPr lang="en-US" altLang="ja-JP" sz="1600" dirty="0"/>
              <a:t>』</a:t>
            </a:r>
            <a:r>
              <a:rPr lang="ja-JP" altLang="en-US" sz="1600" dirty="0"/>
              <a:t>批評社、</a:t>
            </a:r>
            <a:r>
              <a:rPr lang="en-US" altLang="ja-JP" sz="1600" dirty="0"/>
              <a:t>260‐283</a:t>
            </a:r>
            <a:r>
              <a:rPr lang="ja-JP" altLang="en-US" sz="1600" dirty="0"/>
              <a:t>頁）。</a:t>
            </a:r>
          </a:p>
          <a:p>
            <a:pPr marL="0" indent="0">
              <a:buNone/>
            </a:pPr>
            <a:r>
              <a:rPr lang="ja-JP" altLang="en-US" sz="1600" dirty="0"/>
              <a:t>・田中香涯（</a:t>
            </a:r>
            <a:r>
              <a:rPr lang="en-US" altLang="ja-JP" sz="1600" dirty="0"/>
              <a:t>1936</a:t>
            </a:r>
            <a:r>
              <a:rPr lang="ja-JP" altLang="en-US" sz="1600" dirty="0"/>
              <a:t>）「日本男娼史考」</a:t>
            </a:r>
            <a:r>
              <a:rPr lang="en-US" altLang="ja-JP" sz="1600" dirty="0"/>
              <a:t>『</a:t>
            </a:r>
            <a:r>
              <a:rPr lang="ja-JP" altLang="en-US" sz="1600" dirty="0"/>
              <a:t>史実の種々相</a:t>
            </a:r>
            <a:r>
              <a:rPr lang="en-US" altLang="ja-JP" sz="1600" dirty="0"/>
              <a:t>』</a:t>
            </a:r>
            <a:r>
              <a:rPr lang="ja-JP" altLang="en-US" sz="1600" dirty="0"/>
              <a:t>吐鳳堂、</a:t>
            </a:r>
            <a:r>
              <a:rPr lang="en-US" altLang="ja-JP" sz="1600" dirty="0"/>
              <a:t>82‐108</a:t>
            </a:r>
            <a:r>
              <a:rPr lang="ja-JP" altLang="en-US" sz="1600" dirty="0"/>
              <a:t>頁（礫川全次編（</a:t>
            </a:r>
            <a:r>
              <a:rPr lang="en-US" altLang="ja-JP" sz="1600" dirty="0"/>
              <a:t>2003</a:t>
            </a:r>
            <a:r>
              <a:rPr lang="ja-JP" altLang="en-US" sz="1600" dirty="0"/>
              <a:t>）</a:t>
            </a:r>
            <a:r>
              <a:rPr lang="en-US" altLang="ja-JP" sz="1600" dirty="0"/>
              <a:t>『</a:t>
            </a:r>
            <a:r>
              <a:rPr lang="ja-JP" altLang="en-US" sz="1600" dirty="0"/>
              <a:t>男色の民俗学</a:t>
            </a:r>
            <a:r>
              <a:rPr lang="en-US" altLang="ja-JP" sz="1600" dirty="0"/>
              <a:t>』</a:t>
            </a:r>
            <a:r>
              <a:rPr lang="ja-JP" altLang="en-US" sz="1600" dirty="0"/>
              <a:t>批評社、</a:t>
            </a:r>
            <a:r>
              <a:rPr lang="en-US" altLang="ja-JP" sz="1600" dirty="0"/>
              <a:t>241‐265</a:t>
            </a:r>
            <a:r>
              <a:rPr lang="ja-JP" altLang="en-US" sz="1600" dirty="0"/>
              <a:t>頁）。</a:t>
            </a:r>
          </a:p>
          <a:p>
            <a:pPr marL="0" indent="0">
              <a:buNone/>
            </a:pPr>
            <a:r>
              <a:rPr lang="ja-JP" altLang="en-US" sz="1600" dirty="0"/>
              <a:t>・月岡雪鼎</a:t>
            </a:r>
            <a:r>
              <a:rPr lang="en-US" altLang="ja-JP" sz="1600" dirty="0"/>
              <a:t>『</a:t>
            </a:r>
            <a:r>
              <a:rPr lang="ja-JP" altLang="en-US" sz="1600" dirty="0"/>
              <a:t>女貞訓下所文庫</a:t>
            </a:r>
            <a:r>
              <a:rPr lang="en-US" altLang="ja-JP" sz="1600" dirty="0"/>
              <a:t>』</a:t>
            </a:r>
            <a:r>
              <a:rPr lang="ja-JP" altLang="en-US" sz="1200" dirty="0"/>
              <a:t>（</a:t>
            </a:r>
            <a:r>
              <a:rPr lang="en-US" altLang="ja-JP" sz="1200" dirty="0"/>
              <a:t>https://lapis.nichibun.ac.jp/enp/Picture/List/12/1/1</a:t>
            </a:r>
            <a:r>
              <a:rPr lang="ja-JP" altLang="en-US" sz="1200" dirty="0"/>
              <a:t>）（</a:t>
            </a:r>
            <a:r>
              <a:rPr lang="en-US" altLang="ja-JP" sz="1200" dirty="0"/>
              <a:t>2024</a:t>
            </a:r>
            <a:r>
              <a:rPr lang="ja-JP" altLang="en-US" sz="1200" dirty="0"/>
              <a:t>年</a:t>
            </a:r>
            <a:r>
              <a:rPr lang="en-US" altLang="ja-JP" sz="1200" dirty="0"/>
              <a:t>9</a:t>
            </a:r>
            <a:r>
              <a:rPr lang="ja-JP" altLang="en-US" sz="1200" dirty="0"/>
              <a:t>月</a:t>
            </a:r>
            <a:r>
              <a:rPr lang="en-US" altLang="ja-JP" sz="1200" dirty="0"/>
              <a:t>10</a:t>
            </a:r>
            <a:r>
              <a:rPr lang="ja-JP" altLang="en-US" sz="1200" dirty="0"/>
              <a:t>日確認）</a:t>
            </a:r>
            <a:r>
              <a:rPr lang="ja-JP" altLang="en-US" sz="1600" dirty="0"/>
              <a:t>。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354E66-FFBE-73A4-1E1B-F4ACA2508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27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751895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E56CAF-E339-0057-DD4F-F7F5F85FA9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ACBA31-70A5-21EC-9EEA-FBFEFF009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lang="ja-JP" altLang="en-US" sz="3200" dirty="0"/>
              <a:t>引用文献②</a:t>
            </a:r>
            <a:endParaRPr kumimoji="1" lang="ja-JP" altLang="en-US" sz="32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DDC83C-F2E3-8A4F-FFD5-8C4081FC4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1600" dirty="0"/>
              <a:t>・</a:t>
            </a:r>
            <a:r>
              <a:rPr lang="en-US" altLang="ja-JP" sz="1600" dirty="0"/>
              <a:t>Dover, K. J. (1978) </a:t>
            </a:r>
            <a:r>
              <a:rPr lang="en-US" altLang="ja-JP" sz="1600" i="1" dirty="0"/>
              <a:t>Greek Homosexuality</a:t>
            </a:r>
            <a:r>
              <a:rPr lang="en-US" altLang="ja-JP" sz="1600" dirty="0"/>
              <a:t>, Gerald Duckworth &amp; Co. Ltd.</a:t>
            </a:r>
            <a:r>
              <a:rPr lang="ja-JP" altLang="en-US" sz="1600" dirty="0"/>
              <a:t>（中務哲郎・下田立行訳（</a:t>
            </a:r>
            <a:r>
              <a:rPr lang="en-US" altLang="ja-JP" sz="1600" dirty="0"/>
              <a:t>2007</a:t>
            </a:r>
            <a:r>
              <a:rPr lang="ja-JP" altLang="en-US" sz="1600" dirty="0"/>
              <a:t>）</a:t>
            </a:r>
            <a:r>
              <a:rPr lang="en-US" altLang="ja-JP" sz="1600" dirty="0"/>
              <a:t>『</a:t>
            </a:r>
            <a:r>
              <a:rPr lang="ja-JP" altLang="en-US" sz="1600" dirty="0"/>
              <a:t>古代ギリシアの同性愛</a:t>
            </a:r>
            <a:r>
              <a:rPr lang="en-US" altLang="ja-JP" sz="1600" dirty="0"/>
              <a:t>』</a:t>
            </a:r>
            <a:r>
              <a:rPr lang="ja-JP" altLang="en-US" sz="1600" dirty="0"/>
              <a:t>新版、青土社）。</a:t>
            </a:r>
          </a:p>
          <a:p>
            <a:pPr marL="0" indent="0">
              <a:buNone/>
            </a:pPr>
            <a:r>
              <a:rPr lang="ja-JP" altLang="en-US" sz="1600" dirty="0"/>
              <a:t>・藤本由香里（</a:t>
            </a:r>
            <a:r>
              <a:rPr lang="en-US" altLang="ja-JP" sz="1600" dirty="0"/>
              <a:t>2020</a:t>
            </a:r>
            <a:r>
              <a:rPr lang="ja-JP" altLang="en-US" sz="1600" dirty="0"/>
              <a:t>）「少年愛・</a:t>
            </a:r>
            <a:r>
              <a:rPr lang="en-US" altLang="ja-JP" sz="1600" dirty="0"/>
              <a:t>JUNE</a:t>
            </a:r>
            <a:r>
              <a:rPr lang="ja-JP" altLang="en-US" sz="1600" dirty="0"/>
              <a:t>／やおい・</a:t>
            </a:r>
            <a:r>
              <a:rPr lang="en-US" altLang="ja-JP" sz="1600" dirty="0"/>
              <a:t>BL</a:t>
            </a:r>
            <a:r>
              <a:rPr lang="ja-JP" altLang="en-US" sz="1600" dirty="0"/>
              <a:t>」堀あきこ・守如子編</a:t>
            </a:r>
            <a:r>
              <a:rPr lang="en-US" altLang="ja-JP" sz="1600" dirty="0"/>
              <a:t>『BL</a:t>
            </a:r>
            <a:r>
              <a:rPr lang="ja-JP" altLang="en-US" sz="1600" dirty="0"/>
              <a:t>の教科書</a:t>
            </a:r>
            <a:r>
              <a:rPr lang="en-US" altLang="ja-JP" sz="1600" dirty="0"/>
              <a:t>』</a:t>
            </a:r>
            <a:r>
              <a:rPr lang="ja-JP" altLang="en-US" sz="1600" dirty="0"/>
              <a:t>有斐閣、</a:t>
            </a:r>
            <a:r>
              <a:rPr lang="en-US" altLang="ja-JP" sz="1600" dirty="0"/>
              <a:t>2‐17</a:t>
            </a:r>
            <a:r>
              <a:rPr lang="ja-JP" altLang="en-US" sz="1600" dirty="0"/>
              <a:t>頁。</a:t>
            </a:r>
          </a:p>
          <a:p>
            <a:pPr marL="0" indent="0">
              <a:buNone/>
            </a:pPr>
            <a:r>
              <a:rPr lang="ja-JP" altLang="en-US" sz="1600" dirty="0"/>
              <a:t>・</a:t>
            </a:r>
            <a:r>
              <a:rPr lang="en-US" altLang="ja-JP" sz="1600" dirty="0"/>
              <a:t>Hoffman, M. (1968) </a:t>
            </a:r>
            <a:r>
              <a:rPr lang="en-US" altLang="ja-JP" sz="1600" i="1" dirty="0"/>
              <a:t>The Gay World</a:t>
            </a:r>
            <a:r>
              <a:rPr lang="en-US" altLang="ja-JP" sz="1600" dirty="0"/>
              <a:t>, Basic Books.</a:t>
            </a:r>
          </a:p>
          <a:p>
            <a:pPr marL="0" indent="0">
              <a:buNone/>
            </a:pPr>
            <a:r>
              <a:rPr lang="ja-JP" altLang="en-US" sz="1600" dirty="0"/>
              <a:t>・堀あきこ（</a:t>
            </a:r>
            <a:r>
              <a:rPr lang="en-US" altLang="ja-JP" sz="1600" dirty="0"/>
              <a:t>2010</a:t>
            </a:r>
            <a:r>
              <a:rPr lang="ja-JP" altLang="en-US" sz="1600" dirty="0"/>
              <a:t>）「ヤオイはゲイ差別か？」好井裕明編</a:t>
            </a:r>
            <a:r>
              <a:rPr lang="en-US" altLang="ja-JP" sz="1600" dirty="0"/>
              <a:t>『</a:t>
            </a:r>
            <a:r>
              <a:rPr lang="ja-JP" altLang="en-US" sz="1600" dirty="0"/>
              <a:t>セクシュアリティの多様性と排除</a:t>
            </a:r>
            <a:r>
              <a:rPr lang="en-US" altLang="ja-JP" sz="1600" dirty="0"/>
              <a:t>』</a:t>
            </a:r>
            <a:r>
              <a:rPr lang="ja-JP" altLang="en-US" sz="1600" dirty="0"/>
              <a:t>明石書店、</a:t>
            </a:r>
            <a:r>
              <a:rPr lang="en-US" altLang="ja-JP" sz="1600" dirty="0"/>
              <a:t>21‐54</a:t>
            </a:r>
            <a:r>
              <a:rPr lang="ja-JP" altLang="en-US" sz="1600" dirty="0"/>
              <a:t>頁。</a:t>
            </a:r>
          </a:p>
          <a:p>
            <a:pPr marL="0" indent="0">
              <a:buNone/>
            </a:pPr>
            <a:r>
              <a:rPr lang="ja-JP" altLang="en-US" sz="1600" dirty="0"/>
              <a:t>・溝口彰子（</a:t>
            </a:r>
            <a:r>
              <a:rPr lang="en-US" altLang="ja-JP" sz="1600" dirty="0"/>
              <a:t>2015</a:t>
            </a:r>
            <a:r>
              <a:rPr lang="ja-JP" altLang="en-US" sz="1600" dirty="0"/>
              <a:t>）</a:t>
            </a:r>
            <a:r>
              <a:rPr lang="en-US" altLang="ja-JP" sz="1600" dirty="0"/>
              <a:t>『BL</a:t>
            </a:r>
            <a:r>
              <a:rPr lang="ja-JP" altLang="en-US" sz="1600" dirty="0"/>
              <a:t>進化論</a:t>
            </a:r>
            <a:r>
              <a:rPr lang="en-US" altLang="ja-JP" sz="1600" dirty="0"/>
              <a:t>』</a:t>
            </a:r>
            <a:r>
              <a:rPr lang="ja-JP" altLang="en-US" sz="1600" dirty="0"/>
              <a:t>太田出版。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・三橋順子（</a:t>
            </a:r>
            <a:r>
              <a:rPr lang="en-US" altLang="ja-JP" sz="1600" dirty="0"/>
              <a:t>2022</a:t>
            </a:r>
            <a:r>
              <a:rPr lang="ja-JP" altLang="en-US" sz="1600" dirty="0"/>
              <a:t>）</a:t>
            </a:r>
            <a:r>
              <a:rPr lang="en-US" altLang="ja-JP" sz="1600" dirty="0"/>
              <a:t>『</a:t>
            </a:r>
            <a:r>
              <a:rPr lang="ja-JP" altLang="en-US" sz="1600" dirty="0"/>
              <a:t>歴史の中の多様な「性」</a:t>
            </a:r>
            <a:r>
              <a:rPr lang="en-US" altLang="ja-JP" sz="1600" dirty="0"/>
              <a:t>』</a:t>
            </a:r>
            <a:r>
              <a:rPr lang="ja-JP" altLang="en-US" sz="1600" dirty="0"/>
              <a:t>岩波書店。</a:t>
            </a:r>
          </a:p>
          <a:p>
            <a:pPr marL="0" indent="0">
              <a:buNone/>
            </a:pPr>
            <a:r>
              <a:rPr lang="ja-JP" altLang="en-US" sz="1600" dirty="0"/>
              <a:t>・取合本</a:t>
            </a:r>
            <a:r>
              <a:rPr lang="en-US" altLang="ja-JP" sz="1600" dirty="0"/>
              <a:t>『</a:t>
            </a:r>
            <a:r>
              <a:rPr lang="ja-JP" altLang="en-US" sz="1600" dirty="0"/>
              <a:t>にし河筆姿</a:t>
            </a:r>
            <a:r>
              <a:rPr lang="en-US" altLang="ja-JP" sz="1600" dirty="0"/>
              <a:t>』</a:t>
            </a:r>
            <a:r>
              <a:rPr lang="ja-JP" altLang="en-US" sz="1200" dirty="0"/>
              <a:t>（</a:t>
            </a:r>
            <a:r>
              <a:rPr lang="en-US" altLang="ja-JP" sz="1200" dirty="0"/>
              <a:t>https://lapis.nichibun.ac.jp/enp/Picture/List/211/1/1</a:t>
            </a:r>
            <a:r>
              <a:rPr lang="ja-JP" altLang="en-US" sz="1200" dirty="0"/>
              <a:t>）（</a:t>
            </a:r>
            <a:r>
              <a:rPr lang="en-US" altLang="ja-JP" sz="1200" dirty="0"/>
              <a:t>2024</a:t>
            </a:r>
            <a:r>
              <a:rPr lang="ja-JP" altLang="en-US" sz="1200" dirty="0"/>
              <a:t>年</a:t>
            </a:r>
            <a:r>
              <a:rPr lang="en-US" altLang="ja-JP" sz="1200" dirty="0"/>
              <a:t>9</a:t>
            </a:r>
            <a:r>
              <a:rPr lang="ja-JP" altLang="en-US" sz="1200" dirty="0"/>
              <a:t>月</a:t>
            </a:r>
            <a:r>
              <a:rPr lang="en-US" altLang="ja-JP" sz="1200" dirty="0"/>
              <a:t>10</a:t>
            </a:r>
            <a:r>
              <a:rPr lang="ja-JP" altLang="en-US" sz="1200" dirty="0"/>
              <a:t>日確認）</a:t>
            </a:r>
            <a:r>
              <a:rPr lang="ja-JP" altLang="en-US" sz="1600" dirty="0"/>
              <a:t>。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・</a:t>
            </a:r>
            <a:r>
              <a:rPr lang="en-US" altLang="ja-JP" sz="1600" dirty="0"/>
              <a:t>『B</a:t>
            </a:r>
            <a:r>
              <a:rPr lang="ja-JP" altLang="en-US" sz="1600" dirty="0"/>
              <a:t>＋</a:t>
            </a:r>
            <a:r>
              <a:rPr lang="en-US" altLang="ja-JP" sz="1600" dirty="0"/>
              <a:t>LIBRARY』vol.10-12</a:t>
            </a:r>
            <a:r>
              <a:rPr lang="ja-JP" altLang="en-US" sz="1600" dirty="0"/>
              <a:t>、日本出版販売、</a:t>
            </a:r>
            <a:r>
              <a:rPr lang="en-US" altLang="ja-JP" sz="1600" dirty="0"/>
              <a:t>2021</a:t>
            </a:r>
            <a:r>
              <a:rPr lang="ja-JP" altLang="en-US" sz="1600" dirty="0"/>
              <a:t>年</a:t>
            </a:r>
            <a:r>
              <a:rPr lang="en-US" altLang="ja-JP" sz="1600" dirty="0"/>
              <a:t>6</a:t>
            </a:r>
            <a:r>
              <a:rPr lang="ja-JP" altLang="en-US" sz="1600" dirty="0"/>
              <a:t>月</a:t>
            </a:r>
            <a:r>
              <a:rPr lang="en-US" altLang="ja-JP" sz="1600" dirty="0"/>
              <a:t>16</a:t>
            </a:r>
            <a:r>
              <a:rPr lang="ja-JP" altLang="en-US" sz="1600" dirty="0"/>
              <a:t>日配布開始、</a:t>
            </a:r>
            <a:r>
              <a:rPr lang="en-US" altLang="ja-JP" sz="1600" dirty="0"/>
              <a:t>2022</a:t>
            </a:r>
            <a:r>
              <a:rPr lang="ja-JP" altLang="en-US" sz="1600" dirty="0"/>
              <a:t>年</a:t>
            </a:r>
            <a:r>
              <a:rPr lang="en-US" altLang="ja-JP" sz="1600" dirty="0"/>
              <a:t>1</a:t>
            </a:r>
            <a:r>
              <a:rPr lang="ja-JP" altLang="en-US" sz="1600" dirty="0"/>
              <a:t>月</a:t>
            </a:r>
            <a:r>
              <a:rPr lang="en-US" altLang="ja-JP" sz="1600" dirty="0"/>
              <a:t>21</a:t>
            </a:r>
            <a:r>
              <a:rPr lang="ja-JP" altLang="en-US" sz="1600" dirty="0"/>
              <a:t>日配布開始、</a:t>
            </a:r>
            <a:r>
              <a:rPr lang="en-US" altLang="ja-JP" sz="1600" dirty="0"/>
              <a:t>2022</a:t>
            </a:r>
            <a:r>
              <a:rPr lang="ja-JP" altLang="en-US" sz="1600" dirty="0"/>
              <a:t>年</a:t>
            </a:r>
            <a:r>
              <a:rPr lang="en-US" altLang="ja-JP" sz="1600" dirty="0"/>
              <a:t>8</a:t>
            </a:r>
            <a:r>
              <a:rPr lang="ja-JP" altLang="en-US" sz="1600" dirty="0"/>
              <a:t>月</a:t>
            </a:r>
            <a:r>
              <a:rPr lang="en-US" altLang="ja-JP" sz="1600" dirty="0"/>
              <a:t>12</a:t>
            </a:r>
            <a:r>
              <a:rPr lang="ja-JP" altLang="en-US" sz="1600" dirty="0"/>
              <a:t>日配布開始。</a:t>
            </a:r>
          </a:p>
          <a:p>
            <a:pPr marL="0" indent="0">
              <a:buNone/>
            </a:pPr>
            <a:r>
              <a:rPr lang="ja-JP" altLang="en-US" sz="1600" dirty="0"/>
              <a:t>・「</a:t>
            </a:r>
            <a:r>
              <a:rPr lang="en-US" altLang="ja-JP" sz="1600" dirty="0"/>
              <a:t>Book Live</a:t>
            </a:r>
            <a:r>
              <a:rPr lang="ja-JP" altLang="en-US" sz="1600" dirty="0"/>
              <a:t>」</a:t>
            </a:r>
            <a:r>
              <a:rPr lang="ja-JP" altLang="en-US" sz="1200" dirty="0"/>
              <a:t>（</a:t>
            </a:r>
            <a:r>
              <a:rPr lang="en-US" altLang="ja-JP" sz="1200" dirty="0"/>
              <a:t>https://booklive.jp/select/tag/category_id/BL/page_no/1</a:t>
            </a:r>
            <a:r>
              <a:rPr lang="ja-JP" altLang="en-US" sz="1200" dirty="0"/>
              <a:t>）（</a:t>
            </a:r>
            <a:r>
              <a:rPr lang="en-US" altLang="ja-JP" sz="1200" dirty="0"/>
              <a:t>2022</a:t>
            </a:r>
            <a:r>
              <a:rPr lang="ja-JP" altLang="en-US" sz="1200" dirty="0"/>
              <a:t>年</a:t>
            </a:r>
            <a:r>
              <a:rPr lang="en-US" altLang="ja-JP" sz="1200" dirty="0"/>
              <a:t>5</a:t>
            </a:r>
            <a:r>
              <a:rPr lang="ja-JP" altLang="en-US" sz="1200" dirty="0"/>
              <a:t>月</a:t>
            </a:r>
            <a:r>
              <a:rPr lang="en-US" altLang="ja-JP" sz="1200" dirty="0"/>
              <a:t>13</a:t>
            </a:r>
            <a:r>
              <a:rPr lang="ja-JP" altLang="en-US" sz="1200" dirty="0"/>
              <a:t>日確認）</a:t>
            </a:r>
            <a:r>
              <a:rPr lang="ja-JP" altLang="en-US" sz="1600" dirty="0"/>
              <a:t>。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7AD73B-652B-A491-41F7-DC51C4E9A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28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9263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lang="ja-JP" altLang="en-US" sz="3200" dirty="0"/>
              <a:t>先行研究①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</a:t>
            </a:r>
            <a:r>
              <a:rPr lang="en-US" altLang="ja-JP" sz="2400" dirty="0"/>
              <a:t>BL</a:t>
            </a:r>
            <a:r>
              <a:rPr lang="ja-JP" altLang="en-US" sz="2400" dirty="0"/>
              <a:t>の歴史は、</a:t>
            </a:r>
            <a:r>
              <a:rPr lang="en-US" altLang="ja-JP" sz="2400" dirty="0"/>
              <a:t>1970</a:t>
            </a:r>
            <a:r>
              <a:rPr lang="ja-JP" altLang="en-US" sz="2400" dirty="0"/>
              <a:t>年代の少女漫画誌における「少年愛」作品に始まる。</a:t>
            </a:r>
            <a:r>
              <a:rPr lang="ja-JP" altLang="en-US" sz="1800" dirty="0"/>
              <a:t>（藤本［</a:t>
            </a:r>
            <a:r>
              <a:rPr lang="en-US" altLang="ja-JP" sz="1800" dirty="0"/>
              <a:t>2020</a:t>
            </a:r>
            <a:r>
              <a:rPr lang="ja-JP" altLang="en-US" sz="1800" dirty="0"/>
              <a:t>］）</a:t>
            </a:r>
            <a:endParaRPr lang="en-US" altLang="ja-JP" sz="800" dirty="0"/>
          </a:p>
          <a:p>
            <a:pPr marL="0" indent="0">
              <a:buNone/>
            </a:pPr>
            <a:r>
              <a:rPr lang="ja-JP" altLang="en-US" sz="2400" dirty="0"/>
              <a:t>◆初期の</a:t>
            </a:r>
            <a:r>
              <a:rPr lang="en-US" altLang="ja-JP" sz="2400" dirty="0"/>
              <a:t>BL</a:t>
            </a:r>
            <a:r>
              <a:rPr lang="ja-JP" altLang="en-US" sz="2400" dirty="0"/>
              <a:t>研究は、腐女子を逸脱した女性と見なしたが、</a:t>
            </a:r>
            <a:r>
              <a:rPr lang="en-US" altLang="ja-JP" sz="2400" dirty="0"/>
              <a:t>2000</a:t>
            </a:r>
            <a:r>
              <a:rPr lang="ja-JP" altLang="en-US" sz="2400" dirty="0"/>
              <a:t>年代以降に修正され、ジェンダーや異性愛秩序との　関係性を主題とする研究が増えた。</a:t>
            </a:r>
            <a:r>
              <a:rPr lang="ja-JP" altLang="en-US" sz="1800" dirty="0"/>
              <a:t>（金田［</a:t>
            </a:r>
            <a:r>
              <a:rPr lang="en-US" altLang="ja-JP" sz="1800" dirty="0"/>
              <a:t>2007</a:t>
            </a:r>
            <a:r>
              <a:rPr lang="ja-JP" altLang="en-US" sz="1800" dirty="0"/>
              <a:t>］）</a:t>
            </a:r>
            <a:endParaRPr lang="en-US" altLang="ja-JP" sz="800" dirty="0"/>
          </a:p>
          <a:p>
            <a:pPr marL="0" indent="0">
              <a:buNone/>
            </a:pPr>
            <a:r>
              <a:rPr lang="ja-JP" altLang="en-US" sz="2400" dirty="0"/>
              <a:t>◆現実の男子同性愛との関係性を扱う</a:t>
            </a:r>
            <a:r>
              <a:rPr lang="en-US" altLang="ja-JP" sz="2400" dirty="0"/>
              <a:t>BL</a:t>
            </a:r>
            <a:r>
              <a:rPr lang="ja-JP" altLang="en-US" sz="2400" dirty="0"/>
              <a:t>研究は、</a:t>
            </a:r>
            <a:r>
              <a:rPr lang="en-US" altLang="ja-JP" sz="2400" dirty="0"/>
              <a:t>1992</a:t>
            </a:r>
            <a:r>
              <a:rPr lang="ja-JP" altLang="en-US" sz="2400" dirty="0"/>
              <a:t>年の「やおい論争」以降に増加したが、</a:t>
            </a:r>
            <a:r>
              <a:rPr lang="en-US" altLang="ja-JP" sz="2400" dirty="0"/>
              <a:t>BL</a:t>
            </a:r>
            <a:r>
              <a:rPr lang="ja-JP" altLang="en-US" sz="2400" dirty="0"/>
              <a:t>かゲイか、どちらかしか知らない論者による議論が続いてきた。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※BL</a:t>
            </a:r>
            <a:r>
              <a:rPr lang="ja-JP" altLang="en-US" sz="1800" dirty="0"/>
              <a:t>について「よくは知らない」と称するゲイからの</a:t>
            </a:r>
            <a:r>
              <a:rPr lang="en-US" altLang="ja-JP" sz="1800" dirty="0"/>
              <a:t>BL</a:t>
            </a:r>
            <a:r>
              <a:rPr lang="ja-JP" altLang="en-US" sz="1800" dirty="0"/>
              <a:t>非難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※</a:t>
            </a:r>
            <a:r>
              <a:rPr lang="ja-JP" altLang="en-US" sz="1800" dirty="0"/>
              <a:t>レズビアンによる想像上のゲイと比較した</a:t>
            </a:r>
            <a:r>
              <a:rPr lang="en-US" altLang="ja-JP" sz="1800" dirty="0"/>
              <a:t>BL</a:t>
            </a:r>
            <a:r>
              <a:rPr lang="ja-JP" altLang="en-US" sz="1800" dirty="0"/>
              <a:t>批判</a:t>
            </a:r>
            <a:r>
              <a:rPr lang="ja-JP" altLang="en-US" sz="1400" dirty="0"/>
              <a:t>（</a:t>
            </a:r>
            <a:r>
              <a:rPr lang="zh-TW" altLang="en-US" sz="1400" dirty="0"/>
              <a:t>溝口</a:t>
            </a:r>
            <a:r>
              <a:rPr lang="ja-JP" altLang="en-US" sz="1400" dirty="0"/>
              <a:t>［</a:t>
            </a:r>
            <a:r>
              <a:rPr lang="en-US" altLang="ja-JP" sz="1400" dirty="0"/>
              <a:t>2015</a:t>
            </a:r>
            <a:r>
              <a:rPr lang="ja-JP" altLang="en-US" sz="1400" dirty="0"/>
              <a:t>］）</a:t>
            </a:r>
            <a:endParaRPr lang="en-US" altLang="ja-JP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9134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lang="ja-JP" altLang="en-US" sz="3200" dirty="0"/>
              <a:t>先行研究②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3332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</a:t>
            </a:r>
            <a:r>
              <a:rPr lang="en-US" altLang="ja-JP" sz="2400" dirty="0"/>
              <a:t>1990</a:t>
            </a:r>
            <a:r>
              <a:rPr lang="ja-JP" altLang="en-US" sz="2400" dirty="0"/>
              <a:t>年代初頭の「ゲイ・ブーム」期の女性誌において、　「男と男の恋愛」と「ゲイ」が可換的に扱われ、</a:t>
            </a:r>
            <a:r>
              <a:rPr lang="en-US" altLang="ja-JP" sz="2400" dirty="0"/>
              <a:t>BL</a:t>
            </a:r>
            <a:r>
              <a:rPr lang="ja-JP" altLang="en-US" sz="2400" dirty="0"/>
              <a:t>業界でも「リアルゲイ」という言葉が浸透。</a:t>
            </a:r>
            <a:r>
              <a:rPr lang="ja-JP" altLang="en-US" sz="1800" dirty="0"/>
              <a:t>（石田［</a:t>
            </a:r>
            <a:r>
              <a:rPr lang="en-US" altLang="ja-JP" sz="1800" dirty="0"/>
              <a:t>2007</a:t>
            </a:r>
            <a:r>
              <a:rPr lang="ja-JP" altLang="en-US" sz="1800" dirty="0"/>
              <a:t>］）</a:t>
            </a:r>
            <a:endParaRPr lang="en-US" altLang="ja-JP" sz="1800" dirty="0"/>
          </a:p>
          <a:p>
            <a:pPr marL="0" indent="0">
              <a:buNone/>
            </a:pPr>
            <a:r>
              <a:rPr kumimoji="1" lang="ja-JP" altLang="en-US" sz="2400" dirty="0"/>
              <a:t>⇒そこには「男子同性愛＝ゲイ」という図式が前提にあり、</a:t>
            </a:r>
            <a:r>
              <a:rPr kumimoji="1" lang="en-US" altLang="ja-JP" sz="2400" dirty="0"/>
              <a:t>BL</a:t>
            </a:r>
            <a:r>
              <a:rPr lang="ja-JP" altLang="en-US" sz="2400" dirty="0"/>
              <a:t>の</a:t>
            </a:r>
            <a:r>
              <a:rPr kumimoji="1" lang="ja-JP" altLang="en-US" sz="2400" dirty="0"/>
              <a:t>男子同性愛が「（空想の）ゲイ」と認識</a:t>
            </a:r>
            <a:r>
              <a:rPr lang="ja-JP" altLang="en-US" sz="2400" dirty="0"/>
              <a:t>され</a:t>
            </a:r>
            <a:r>
              <a:rPr kumimoji="1" lang="ja-JP" altLang="en-US" sz="2400" dirty="0"/>
              <a:t>ている。</a:t>
            </a: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⇒しかし、男子同性愛を代表する歴史的事例は「少年愛」　であり、成人男性を求める「ゲイ」とは別物。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en-US" altLang="ja-JP" sz="2400" dirty="0"/>
              <a:t>※</a:t>
            </a:r>
            <a:r>
              <a:rPr lang="ja-JP" altLang="en-US" sz="2400" dirty="0"/>
              <a:t>ゲイは男子同性愛の中のごく一部に過ぎない。</a:t>
            </a: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43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lang="ja-JP" altLang="en-US" sz="3200" dirty="0"/>
              <a:t>先行研究③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</a:t>
            </a:r>
            <a:r>
              <a:rPr lang="en-US" altLang="ja-JP" sz="2400" dirty="0"/>
              <a:t>BL</a:t>
            </a:r>
            <a:r>
              <a:rPr lang="ja-JP" altLang="en-US" sz="2400" dirty="0"/>
              <a:t>で描かれる男子同性愛と現実のゲイの違いについて、ゲイ向け作品が「エロ主体」に対して、腐女子向けの</a:t>
            </a:r>
            <a:r>
              <a:rPr lang="en-US" altLang="ja-JP" sz="2400" dirty="0"/>
              <a:t>BL</a:t>
            </a:r>
            <a:r>
              <a:rPr lang="ja-JP" altLang="en-US" sz="2400" dirty="0"/>
              <a:t>が「恋愛主体」である点は多くの文献が指摘。</a:t>
            </a:r>
          </a:p>
          <a:p>
            <a:pPr marL="0" indent="0">
              <a:buNone/>
            </a:pPr>
            <a:r>
              <a:rPr lang="ja-JP" altLang="en-US" sz="2400" dirty="0"/>
              <a:t>⇒しかし、腐女子もエロ（性表現）を求めている。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⇒腐女子向けのエロと、男子同性愛者のエロの違いは？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800" dirty="0"/>
              <a:t>　</a:t>
            </a:r>
          </a:p>
          <a:p>
            <a:pPr marL="0" indent="0">
              <a:buNone/>
            </a:pPr>
            <a:r>
              <a:rPr lang="ja-JP" altLang="en-US" sz="2400" dirty="0"/>
              <a:t>⇒本研究は、少年愛とゲイを明確に区別した上で、　　　　　現実の男子同性愛（少年愛とゲイ）のエロと、　　　　　　　　空想としての</a:t>
            </a:r>
            <a:r>
              <a:rPr lang="en-US" altLang="ja-JP" sz="2400" dirty="0"/>
              <a:t>BL</a:t>
            </a:r>
            <a:r>
              <a:rPr lang="ja-JP" altLang="en-US" sz="2400" dirty="0"/>
              <a:t>のエロの相違点を明らかにする。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4739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現実の男子同性愛（日本①）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</a:t>
            </a:r>
            <a:r>
              <a:rPr lang="en-US" altLang="ja-JP" sz="2400" dirty="0"/>
              <a:t>『</a:t>
            </a:r>
            <a:r>
              <a:rPr lang="ja-JP" altLang="en-US" sz="2400" dirty="0"/>
              <a:t>日本書紀</a:t>
            </a:r>
            <a:r>
              <a:rPr lang="en-US" altLang="ja-JP" sz="2400" dirty="0"/>
              <a:t>』</a:t>
            </a:r>
            <a:r>
              <a:rPr lang="ja-JP" altLang="en-US" sz="2400" dirty="0"/>
              <a:t>における「阿豆那比之罪」が最古の記録。</a:t>
            </a:r>
          </a:p>
          <a:p>
            <a:pPr marL="0" indent="0">
              <a:buNone/>
            </a:pPr>
            <a:r>
              <a:rPr lang="ja-JP" altLang="en-US" sz="2400" dirty="0"/>
              <a:t>◇平安時代に僧侶の間で広まり、公家を経て武家に浸透、戦国時代に最も流行した。</a:t>
            </a:r>
          </a:p>
          <a:p>
            <a:pPr marL="0" indent="0">
              <a:buNone/>
            </a:pPr>
            <a:r>
              <a:rPr lang="ja-JP" altLang="en-US" sz="2400" dirty="0"/>
              <a:t>◇明治維新後も流行したが、大正時代の性科学で同性愛は病気と考えられ、「変態性欲」と呼ばれて鎮静化した。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800" dirty="0"/>
              <a:t>　</a:t>
            </a:r>
          </a:p>
          <a:p>
            <a:pPr marL="0" indent="0">
              <a:buNone/>
            </a:pPr>
            <a:r>
              <a:rPr lang="ja-JP" altLang="en-US" sz="2400" dirty="0"/>
              <a:t>◆男子同性愛（男色）の別名には、中国の美少年の故事や元服前の少年を指す言葉が使われ、日本で男子同性愛と言えば、少年愛のことを指すと長らく考えられてきた。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3189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現実の男子同性愛（日本②）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400" dirty="0"/>
              <a:t>◆江戸時代の「陰間」について、</a:t>
            </a:r>
            <a:r>
              <a:rPr kumimoji="1" lang="ja-JP" altLang="en-US" sz="1800" dirty="0"/>
              <a:t>（田中［</a:t>
            </a:r>
            <a:r>
              <a:rPr kumimoji="1" lang="en-US" altLang="ja-JP" sz="1800" dirty="0"/>
              <a:t>1936</a:t>
            </a:r>
            <a:r>
              <a:rPr kumimoji="1" lang="ja-JP" altLang="en-US" sz="1800" dirty="0"/>
              <a:t>］）</a:t>
            </a:r>
            <a:endParaRPr kumimoji="1" lang="en-US" altLang="ja-JP" sz="1800" dirty="0"/>
          </a:p>
          <a:p>
            <a:pPr marL="0" indent="0">
              <a:buNone/>
            </a:pPr>
            <a:r>
              <a:rPr kumimoji="1" lang="ja-JP" altLang="en-US" sz="2400" dirty="0"/>
              <a:t>◇</a:t>
            </a:r>
            <a:r>
              <a:rPr kumimoji="1" lang="en-US" altLang="ja-JP" sz="2400" dirty="0"/>
              <a:t>14</a:t>
            </a:r>
            <a:r>
              <a:rPr kumimoji="1" lang="ja-JP" altLang="en-US" sz="2400" dirty="0"/>
              <a:t>、</a:t>
            </a:r>
            <a:r>
              <a:rPr kumimoji="1" lang="en-US" altLang="ja-JP" sz="2400" dirty="0"/>
              <a:t>5</a:t>
            </a:r>
            <a:r>
              <a:rPr kumimoji="1" lang="ja-JP" altLang="en-US" sz="2400" dirty="0"/>
              <a:t>歳より、</a:t>
            </a:r>
            <a:r>
              <a:rPr kumimoji="1" lang="en-US" altLang="ja-JP" sz="2400" dirty="0"/>
              <a:t>16</a:t>
            </a:r>
            <a:r>
              <a:rPr kumimoji="1" lang="ja-JP" altLang="en-US" sz="2400" dirty="0"/>
              <a:t>、</a:t>
            </a:r>
            <a:r>
              <a:rPr kumimoji="1" lang="en-US" altLang="ja-JP" sz="2400" dirty="0"/>
              <a:t>7</a:t>
            </a:r>
            <a:r>
              <a:rPr kumimoji="1" lang="ja-JP" altLang="en-US" sz="2400" dirty="0"/>
              <a:t>歳位までの女装した美少年。</a:t>
            </a: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◇</a:t>
            </a:r>
            <a:r>
              <a:rPr kumimoji="1" lang="en-US" altLang="ja-JP" sz="2400" dirty="0"/>
              <a:t>19</a:t>
            </a:r>
            <a:r>
              <a:rPr kumimoji="1" lang="ja-JP" altLang="en-US" sz="2400" dirty="0"/>
              <a:t>歳にもなると男性客からは顧みられなくなった。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◇「竹の子」　←「成長すれば食べられない」</a:t>
            </a:r>
            <a:r>
              <a:rPr lang="ja-JP" altLang="en-US" sz="1800" dirty="0"/>
              <a:t>（</a:t>
            </a:r>
            <a:r>
              <a:rPr lang="en-US" altLang="ja-JP" sz="1800" dirty="0"/>
              <a:t>『</a:t>
            </a:r>
            <a:r>
              <a:rPr lang="ja-JP" altLang="en-US" sz="1800" dirty="0"/>
              <a:t>甲子夜話</a:t>
            </a:r>
            <a:r>
              <a:rPr lang="en-US" altLang="ja-JP" sz="1800" dirty="0"/>
              <a:t>』</a:t>
            </a:r>
            <a:r>
              <a:rPr lang="ja-JP" altLang="en-US" sz="1800" dirty="0"/>
              <a:t>）</a:t>
            </a:r>
            <a:endParaRPr lang="en-US" altLang="ja-JP" sz="1800" dirty="0"/>
          </a:p>
          <a:p>
            <a:pPr marL="0" indent="0">
              <a:buNone/>
            </a:pPr>
            <a:r>
              <a:rPr kumimoji="1" lang="ja-JP" altLang="en-US" sz="800" dirty="0"/>
              <a:t>　</a:t>
            </a:r>
            <a:endParaRPr kumimoji="1" lang="en-US" altLang="ja-JP" sz="800" dirty="0"/>
          </a:p>
          <a:p>
            <a:pPr marL="0" indent="0">
              <a:buNone/>
            </a:pPr>
            <a:r>
              <a:rPr kumimoji="1" lang="ja-JP" altLang="en-US" sz="2400" dirty="0"/>
              <a:t>◆春画における男子同性愛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</a:t>
            </a:r>
            <a:r>
              <a:rPr kumimoji="1" lang="ja-JP" altLang="en-US" sz="2400" dirty="0"/>
              <a:t>女性のように描かれた少年と肛門性交する様子。</a:t>
            </a: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◇ただし、少年のペニスに対する関心も伺える。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※</a:t>
            </a:r>
            <a:r>
              <a:rPr lang="ja-JP" altLang="en-US" sz="1800" dirty="0"/>
              <a:t>遊女と膣性交しながら陰間のペニスを握る様子</a:t>
            </a:r>
            <a:r>
              <a:rPr lang="ja-JP" altLang="en-US" sz="1400" dirty="0"/>
              <a:t>（</a:t>
            </a:r>
            <a:r>
              <a:rPr lang="en-US" altLang="ja-JP" sz="1400" dirty="0"/>
              <a:t>『</a:t>
            </a:r>
            <a:r>
              <a:rPr lang="ja-JP" altLang="en-US" sz="1400" dirty="0"/>
              <a:t>閨の雛形</a:t>
            </a:r>
            <a:r>
              <a:rPr lang="en-US" altLang="ja-JP" sz="1400" dirty="0"/>
              <a:t>』</a:t>
            </a:r>
            <a:r>
              <a:rPr lang="ja-JP" altLang="en-US" sz="1400" dirty="0"/>
              <a:t>）</a:t>
            </a:r>
            <a:endParaRPr lang="en-US" altLang="ja-JP" sz="1400" dirty="0"/>
          </a:p>
          <a:p>
            <a:pPr marL="0" indent="0">
              <a:buNone/>
            </a:pPr>
            <a:r>
              <a:rPr lang="ja-JP" altLang="en-US" sz="1800" dirty="0"/>
              <a:t>　　</a:t>
            </a:r>
            <a:r>
              <a:rPr lang="en-US" altLang="ja-JP" sz="1800" dirty="0"/>
              <a:t>※</a:t>
            </a:r>
            <a:r>
              <a:rPr lang="ja-JP" altLang="en-US" sz="1800" dirty="0"/>
              <a:t>少年のペニスを弄りながら肛門性交する様子</a:t>
            </a:r>
            <a:r>
              <a:rPr lang="ja-JP" altLang="en-US" sz="1400" dirty="0"/>
              <a:t>（</a:t>
            </a:r>
            <a:r>
              <a:rPr lang="en-US" altLang="ja-JP" sz="1400" dirty="0"/>
              <a:t>『</a:t>
            </a:r>
            <a:r>
              <a:rPr lang="ja-JP" altLang="en-US" sz="1400" dirty="0"/>
              <a:t>女貞訓下所文庫</a:t>
            </a:r>
            <a:r>
              <a:rPr lang="en-US" altLang="ja-JP" sz="1400" dirty="0"/>
              <a:t>』『</a:t>
            </a:r>
            <a:r>
              <a:rPr lang="ja-JP" altLang="en-US" sz="1400" dirty="0"/>
              <a:t>にし河筆姿</a:t>
            </a:r>
            <a:r>
              <a:rPr lang="en-US" altLang="ja-JP" sz="1400" dirty="0"/>
              <a:t>』</a:t>
            </a:r>
            <a:r>
              <a:rPr lang="ja-JP" altLang="en-US" sz="1400" dirty="0"/>
              <a:t>）</a:t>
            </a:r>
            <a:endParaRPr lang="en-US" altLang="ja-JP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2845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現実の男子同性愛（日本③）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◆美少年趣味と異なる「例外」的な報告</a:t>
            </a:r>
          </a:p>
          <a:p>
            <a:pPr marL="0" indent="0">
              <a:buNone/>
            </a:pPr>
            <a:r>
              <a:rPr lang="ja-JP" altLang="en-US" sz="2400" dirty="0"/>
              <a:t>◇</a:t>
            </a:r>
            <a:r>
              <a:rPr lang="en-US" altLang="ja-JP" sz="2400" dirty="0"/>
              <a:t>『</a:t>
            </a:r>
            <a:r>
              <a:rPr lang="ja-JP" altLang="en-US" sz="2400" dirty="0"/>
              <a:t>台記</a:t>
            </a:r>
            <a:r>
              <a:rPr lang="en-US" altLang="ja-JP" sz="2400" dirty="0"/>
              <a:t>』</a:t>
            </a:r>
            <a:r>
              <a:rPr lang="ja-JP" altLang="en-US" sz="2400" dirty="0"/>
              <a:t>における藤原頼長の同性愛 </a:t>
            </a:r>
            <a:r>
              <a:rPr lang="ja-JP" altLang="en-US" sz="1800" dirty="0"/>
              <a:t>（三橋［</a:t>
            </a:r>
            <a:r>
              <a:rPr lang="en-US" altLang="ja-JP" sz="1800" dirty="0"/>
              <a:t>2022</a:t>
            </a:r>
            <a:r>
              <a:rPr lang="ja-JP" altLang="en-US" sz="1800" dirty="0"/>
              <a:t>］）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2400" dirty="0"/>
              <a:t>　⇒年長者を含む大人の男性と、能動役と受動役を経験。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◇同性愛で悩む男性に、</a:t>
            </a:r>
            <a:r>
              <a:rPr lang="en-US" altLang="ja-JP" sz="2400" dirty="0"/>
              <a:t>10</a:t>
            </a:r>
            <a:r>
              <a:rPr lang="ja-JP" altLang="en-US" sz="2400" dirty="0"/>
              <a:t>代を対象とする者は少なく、　「</a:t>
            </a:r>
            <a:r>
              <a:rPr lang="en-US" altLang="ja-JP" sz="2400" dirty="0"/>
              <a:t>24</a:t>
            </a:r>
            <a:r>
              <a:rPr lang="ja-JP" altLang="en-US" sz="2400" dirty="0"/>
              <a:t>、</a:t>
            </a:r>
            <a:r>
              <a:rPr lang="en-US" altLang="ja-JP" sz="2400" dirty="0"/>
              <a:t>5</a:t>
            </a:r>
            <a:r>
              <a:rPr lang="ja-JP" altLang="en-US" sz="2400" dirty="0"/>
              <a:t>から</a:t>
            </a:r>
            <a:r>
              <a:rPr lang="en-US" altLang="ja-JP" sz="2400" dirty="0"/>
              <a:t>27</a:t>
            </a:r>
            <a:r>
              <a:rPr lang="ja-JP" altLang="en-US" sz="2400" dirty="0"/>
              <a:t>、</a:t>
            </a:r>
            <a:r>
              <a:rPr lang="en-US" altLang="ja-JP" sz="2400" dirty="0"/>
              <a:t>8</a:t>
            </a:r>
            <a:r>
              <a:rPr lang="ja-JP" altLang="en-US" sz="2400" dirty="0"/>
              <a:t>、すなわち男性としての心身が成熟した　　としごろ」を望む。</a:t>
            </a:r>
            <a:r>
              <a:rPr lang="ja-JP" altLang="en-US" sz="1800" dirty="0"/>
              <a:t>（かびや［</a:t>
            </a:r>
            <a:r>
              <a:rPr lang="en-US" altLang="ja-JP" sz="1800" dirty="0"/>
              <a:t>1958</a:t>
            </a:r>
            <a:r>
              <a:rPr lang="ja-JP" altLang="en-US" sz="1800" dirty="0"/>
              <a:t>］）</a:t>
            </a:r>
          </a:p>
          <a:p>
            <a:pPr marL="0" indent="0">
              <a:buNone/>
            </a:pPr>
            <a:r>
              <a:rPr lang="ja-JP" altLang="en-US" sz="2400" dirty="0"/>
              <a:t>◇男性的なものへの憧れが強く、眼鏡をかけた顔を嫌う。</a:t>
            </a:r>
            <a:r>
              <a:rPr lang="ja-JP" altLang="en-US" sz="1800" dirty="0"/>
              <a:t>（かびや［</a:t>
            </a:r>
            <a:r>
              <a:rPr lang="en-US" altLang="ja-JP" sz="1800" dirty="0"/>
              <a:t>1958</a:t>
            </a:r>
            <a:r>
              <a:rPr lang="ja-JP" altLang="en-US" sz="1800" dirty="0"/>
              <a:t>］）</a:t>
            </a:r>
            <a:endParaRPr lang="en-US" altLang="ja-JP" sz="1800" dirty="0"/>
          </a:p>
          <a:p>
            <a:pPr marL="0" indent="0">
              <a:buNone/>
            </a:pPr>
            <a:r>
              <a:rPr lang="ja-JP" altLang="en-US" sz="2400" dirty="0"/>
              <a:t>⇒現代の新宿</a:t>
            </a:r>
            <a:r>
              <a:rPr lang="en-US" altLang="ja-JP" sz="2400" dirty="0"/>
              <a:t>2</a:t>
            </a:r>
            <a:r>
              <a:rPr lang="ja-JP" altLang="en-US" sz="2400" dirty="0"/>
              <a:t>丁目、後述のアメリカの「ゲイ」と共通の特徴。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8640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347" y="184599"/>
            <a:ext cx="7765321" cy="1326321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現実の男子同性愛（</a:t>
            </a:r>
            <a:r>
              <a:rPr lang="ja-JP" altLang="en-US" sz="3200" dirty="0"/>
              <a:t>中国</a:t>
            </a:r>
            <a:r>
              <a:rPr kumimoji="1" lang="ja-JP" altLang="en-US" sz="3200" dirty="0"/>
              <a:t>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347" y="1510920"/>
            <a:ext cx="7765322" cy="3695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◆男娼には女性的な美しさが求められた。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◇娼婦は</a:t>
            </a:r>
            <a:r>
              <a:rPr lang="en-US" altLang="ja-JP" sz="2400" dirty="0"/>
              <a:t>14</a:t>
            </a:r>
            <a:r>
              <a:rPr lang="ja-JP" altLang="en-US" sz="2400" dirty="0"/>
              <a:t>、</a:t>
            </a:r>
            <a:r>
              <a:rPr lang="en-US" altLang="ja-JP" sz="2400" dirty="0"/>
              <a:t>15</a:t>
            </a:r>
            <a:r>
              <a:rPr lang="ja-JP" altLang="en-US" sz="2400" dirty="0"/>
              <a:t>歳から</a:t>
            </a:r>
            <a:r>
              <a:rPr lang="en-US" altLang="ja-JP" sz="2400" dirty="0"/>
              <a:t>24</a:t>
            </a:r>
            <a:r>
              <a:rPr lang="ja-JP" altLang="en-US" sz="2400" dirty="0"/>
              <a:t>、</a:t>
            </a:r>
            <a:r>
              <a:rPr lang="en-US" altLang="ja-JP" sz="2400" dirty="0"/>
              <a:t>25</a:t>
            </a:r>
            <a:r>
              <a:rPr lang="ja-JP" altLang="en-US" sz="2400" dirty="0"/>
              <a:t>歳までと現役が長い。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⇒年齢より容貌が重視された。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◇男娼は髭や声変わり前の</a:t>
            </a:r>
            <a:r>
              <a:rPr lang="en-US" altLang="ja-JP" sz="2400" dirty="0"/>
              <a:t>12</a:t>
            </a:r>
            <a:r>
              <a:rPr lang="ja-JP" altLang="en-US" sz="2400" dirty="0"/>
              <a:t>、</a:t>
            </a:r>
            <a:r>
              <a:rPr lang="en-US" altLang="ja-JP" sz="2400" dirty="0"/>
              <a:t>13</a:t>
            </a:r>
            <a:r>
              <a:rPr lang="ja-JP" altLang="en-US" sz="2400" dirty="0"/>
              <a:t>歳から</a:t>
            </a:r>
            <a:r>
              <a:rPr lang="en-US" altLang="ja-JP" sz="2400" dirty="0"/>
              <a:t>14</a:t>
            </a:r>
            <a:r>
              <a:rPr lang="ja-JP" altLang="en-US" sz="2400" dirty="0"/>
              <a:t>、</a:t>
            </a:r>
            <a:r>
              <a:rPr lang="en-US" altLang="ja-JP" sz="2400" dirty="0"/>
              <a:t>15</a:t>
            </a:r>
            <a:r>
              <a:rPr lang="ja-JP" altLang="en-US" sz="2400" dirty="0"/>
              <a:t>歳までの「せいぜい</a:t>
            </a:r>
            <a:r>
              <a:rPr lang="en-US" altLang="ja-JP" sz="2400" dirty="0"/>
              <a:t>4</a:t>
            </a:r>
            <a:r>
              <a:rPr lang="ja-JP" altLang="en-US" sz="2400" dirty="0"/>
              <a:t>年間だけ」。</a:t>
            </a:r>
            <a:r>
              <a:rPr lang="ja-JP" altLang="en-US" sz="1800" dirty="0"/>
              <a:t>（呉［</a:t>
            </a:r>
            <a:r>
              <a:rPr lang="en-US" altLang="ja-JP" sz="1800" dirty="0"/>
              <a:t>2000</a:t>
            </a:r>
            <a:r>
              <a:rPr lang="ja-JP" altLang="en-US" sz="1800" dirty="0"/>
              <a:t>］）</a:t>
            </a:r>
          </a:p>
          <a:p>
            <a:pPr marL="0" indent="0">
              <a:buNone/>
            </a:pPr>
            <a:r>
              <a:rPr lang="ja-JP" altLang="en-US" sz="2400" dirty="0"/>
              <a:t>⇒男子同性愛（男風）では、顔より年齢が重要。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◇「分桃」の故事より、少年の時は罪を褒められたことで、年をとると処罰された。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⇒年を取って男性化すると無価値になる。</a:t>
            </a:r>
            <a:endParaRPr lang="en-US" altLang="ja-JP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1223D-B18B-412A-879E-0A27F252AF00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89896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TM04033921[[fn=ダマスク]]</Template>
  <TotalTime>7566</TotalTime>
  <Words>3422</Words>
  <Application>Microsoft Office PowerPoint</Application>
  <PresentationFormat>画面に合わせる (4:3)</PresentationFormat>
  <Paragraphs>251</Paragraphs>
  <Slides>28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3" baseType="lpstr">
      <vt:lpstr>Arial</vt:lpstr>
      <vt:lpstr>Bookman Old Style</vt:lpstr>
      <vt:lpstr>Calibri</vt:lpstr>
      <vt:lpstr>Rockwell</vt:lpstr>
      <vt:lpstr>Damask</vt:lpstr>
      <vt:lpstr>空想としてのBLと現実の男子同性愛の比較研究 　 ―少年愛・ゲイ・腐女子の求める世界の違い―</vt:lpstr>
      <vt:lpstr>研究背景と研究目的</vt:lpstr>
      <vt:lpstr>先行研究①</vt:lpstr>
      <vt:lpstr>先行研究②</vt:lpstr>
      <vt:lpstr>先行研究③</vt:lpstr>
      <vt:lpstr>現実の男子同性愛（日本①）</vt:lpstr>
      <vt:lpstr>現実の男子同性愛（日本②）</vt:lpstr>
      <vt:lpstr>現実の男子同性愛（日本③）</vt:lpstr>
      <vt:lpstr>現実の男子同性愛（中国）</vt:lpstr>
      <vt:lpstr>現実の男子同性愛（古代ギリシア①）</vt:lpstr>
      <vt:lpstr>現実の男子同性愛（古代ギリシア②）</vt:lpstr>
      <vt:lpstr>現実の男子同性愛（アメリカのゲイ①）</vt:lpstr>
      <vt:lpstr>現実の男子同性愛（アメリカのゲイ②）</vt:lpstr>
      <vt:lpstr>現実の男子同性愛（アメリカのゲイ③）</vt:lpstr>
      <vt:lpstr>現実の男子同性愛（小括）</vt:lpstr>
      <vt:lpstr>BL漫画における男子同性愛（調査方法）</vt:lpstr>
      <vt:lpstr>BL漫画における男子同性愛（調査結果①）</vt:lpstr>
      <vt:lpstr>BL漫画における男子同性愛（調査結果②）</vt:lpstr>
      <vt:lpstr>BL漫画における男子同性愛（調査結果③）</vt:lpstr>
      <vt:lpstr>BL漫画における男子同性愛（調査結果④）</vt:lpstr>
      <vt:lpstr>BL漫画における男子同性愛（調査結果⑤）</vt:lpstr>
      <vt:lpstr>まとめ①（理想の男性像）</vt:lpstr>
      <vt:lpstr>まとめ②（性行為）</vt:lpstr>
      <vt:lpstr>まとめ③（人間関係）</vt:lpstr>
      <vt:lpstr>考察①</vt:lpstr>
      <vt:lpstr>考察②</vt:lpstr>
      <vt:lpstr>引用文献①</vt:lpstr>
      <vt:lpstr>引用文献②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wakabayashi</dc:creator>
  <cp:lastModifiedBy>REI TEN</cp:lastModifiedBy>
  <cp:revision>576</cp:revision>
  <dcterms:created xsi:type="dcterms:W3CDTF">2017-08-05T00:30:19Z</dcterms:created>
  <dcterms:modified xsi:type="dcterms:W3CDTF">2024-11-13T06:30:34Z</dcterms:modified>
</cp:coreProperties>
</file>